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86" r:id="rId5"/>
    <p:sldMasterId id="2147483775" r:id="rId6"/>
    <p:sldMasterId id="2147483807" r:id="rId7"/>
  </p:sldMasterIdLst>
  <p:notesMasterIdLst>
    <p:notesMasterId r:id="rId21"/>
  </p:notesMasterIdLst>
  <p:sldIdLst>
    <p:sldId id="259" r:id="rId8"/>
    <p:sldId id="269" r:id="rId9"/>
    <p:sldId id="308" r:id="rId10"/>
    <p:sldId id="315" r:id="rId11"/>
    <p:sldId id="261" r:id="rId12"/>
    <p:sldId id="324" r:id="rId13"/>
    <p:sldId id="325" r:id="rId14"/>
    <p:sldId id="313" r:id="rId15"/>
    <p:sldId id="328" r:id="rId16"/>
    <p:sldId id="282" r:id="rId17"/>
    <p:sldId id="331" r:id="rId18"/>
    <p:sldId id="262" r:id="rId19"/>
    <p:sldId id="293" r:id="rId20"/>
  </p:sldIdLst>
  <p:sldSz cx="20105688" cy="113109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2" userDrawn="1">
          <p15:clr>
            <a:srgbClr val="A4A3A4"/>
          </p15:clr>
        </p15:guide>
        <p15:guide id="2" pos="63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75BB"/>
    <a:srgbClr val="FFF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9AFC2-BA90-B5D5-FB8D-3CE084D3F66F}" v="76" dt="2026-02-24T16:51:57.285"/>
    <p1510:client id="{59D830B6-8D53-D9AA-5736-D9B0F8242A4A}" v="93" dt="2026-02-24T15:29:28.130"/>
    <p1510:client id="{AAF3F8DE-B052-53A8-F748-D7CF803F1932}" v="50" dt="2026-02-24T12:09:59.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p:restoredTop sz="94677"/>
  </p:normalViewPr>
  <p:slideViewPr>
    <p:cSldViewPr snapToGrid="0">
      <p:cViewPr varScale="1">
        <p:scale>
          <a:sx n="61" d="100"/>
          <a:sy n="61" d="100"/>
        </p:scale>
        <p:origin x="1352" y="216"/>
      </p:cViewPr>
      <p:guideLst>
        <p:guide orient="horz" pos="3562"/>
        <p:guide pos="63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511D3-F614-1A48-AFDF-EB35EBF65DAF}" type="datetimeFigureOut">
              <a:rPr lang="en-US" smtClean="0"/>
              <a:t>2/26/26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9FD3B-5E85-E445-BD49-6DDD9A383F98}" type="slidenum">
              <a:rPr lang="en-US" smtClean="0"/>
              <a:t>‹#›</a:t>
            </a:fld>
            <a:endParaRPr lang="en-US"/>
          </a:p>
        </p:txBody>
      </p:sp>
    </p:spTree>
    <p:extLst>
      <p:ext uri="{BB962C8B-B14F-4D97-AF65-F5344CB8AC3E}">
        <p14:creationId xmlns:p14="http://schemas.microsoft.com/office/powerpoint/2010/main" val="310965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79FD3B-5E85-E445-BD49-6DDD9A383F98}" type="slidenum">
              <a:rPr lang="en-US" smtClean="0"/>
              <a:t>2</a:t>
            </a:fld>
            <a:endParaRPr lang="en-US"/>
          </a:p>
        </p:txBody>
      </p:sp>
    </p:spTree>
    <p:extLst>
      <p:ext uri="{BB962C8B-B14F-4D97-AF65-F5344CB8AC3E}">
        <p14:creationId xmlns:p14="http://schemas.microsoft.com/office/powerpoint/2010/main" val="157012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9FD3B-5E85-E445-BD49-6DDD9A383F98}" type="slidenum">
              <a:rPr lang="en-US" smtClean="0"/>
              <a:t>3</a:t>
            </a:fld>
            <a:endParaRPr lang="en-US"/>
          </a:p>
        </p:txBody>
      </p:sp>
    </p:spTree>
    <p:extLst>
      <p:ext uri="{BB962C8B-B14F-4D97-AF65-F5344CB8AC3E}">
        <p14:creationId xmlns:p14="http://schemas.microsoft.com/office/powerpoint/2010/main" val="224077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b="1" kern="100" dirty="0">
              <a:solidFill>
                <a:schemeClr val="bg1"/>
              </a:solidFill>
              <a:latin typeface="Arial Black" panose="020B0604020202020204" pitchFamily="34" charset="0"/>
              <a:ea typeface="+mn-ea"/>
              <a:cs typeface="Arial Black" panose="020B0604020202020204" pitchFamily="34" charset="0"/>
            </a:endParaRPr>
          </a:p>
        </p:txBody>
      </p:sp>
      <p:sp>
        <p:nvSpPr>
          <p:cNvPr id="4" name="Slide Number Placeholder 3"/>
          <p:cNvSpPr>
            <a:spLocks noGrp="1"/>
          </p:cNvSpPr>
          <p:nvPr>
            <p:ph type="sldNum" sz="quarter" idx="5"/>
          </p:nvPr>
        </p:nvSpPr>
        <p:spPr/>
        <p:txBody>
          <a:bodyPr/>
          <a:lstStyle/>
          <a:p>
            <a:fld id="{9D79FD3B-5E85-E445-BD49-6DDD9A383F98}" type="slidenum">
              <a:rPr lang="en-US" smtClean="0"/>
              <a:t>4</a:t>
            </a:fld>
            <a:endParaRPr lang="en-US"/>
          </a:p>
        </p:txBody>
      </p:sp>
    </p:spTree>
    <p:extLst>
      <p:ext uri="{BB962C8B-B14F-4D97-AF65-F5344CB8AC3E}">
        <p14:creationId xmlns:p14="http://schemas.microsoft.com/office/powerpoint/2010/main" val="13987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9FD3B-5E85-E445-BD49-6DDD9A383F98}" type="slidenum">
              <a:rPr lang="en-US" smtClean="0"/>
              <a:t>5</a:t>
            </a:fld>
            <a:endParaRPr lang="en-US"/>
          </a:p>
        </p:txBody>
      </p:sp>
    </p:spTree>
    <p:extLst>
      <p:ext uri="{BB962C8B-B14F-4D97-AF65-F5344CB8AC3E}">
        <p14:creationId xmlns:p14="http://schemas.microsoft.com/office/powerpoint/2010/main" val="41304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4D85-0963-A464-76E8-63C5A59F3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19D56-9BC3-2DDD-FDF1-D7A2C282B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88207-CCA8-8C5B-9C70-0034D970BD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4004B-45DA-C001-55D6-9D7CF2C43128}"/>
              </a:ext>
            </a:extLst>
          </p:cNvPr>
          <p:cNvSpPr>
            <a:spLocks noGrp="1"/>
          </p:cNvSpPr>
          <p:nvPr>
            <p:ph type="sldNum" sz="quarter" idx="5"/>
          </p:nvPr>
        </p:nvSpPr>
        <p:spPr/>
        <p:txBody>
          <a:bodyPr/>
          <a:lstStyle/>
          <a:p>
            <a:fld id="{9D79FD3B-5E85-E445-BD49-6DDD9A383F98}" type="slidenum">
              <a:rPr lang="en-US" smtClean="0"/>
              <a:t>7</a:t>
            </a:fld>
            <a:endParaRPr lang="en-US"/>
          </a:p>
        </p:txBody>
      </p:sp>
    </p:spTree>
    <p:extLst>
      <p:ext uri="{BB962C8B-B14F-4D97-AF65-F5344CB8AC3E}">
        <p14:creationId xmlns:p14="http://schemas.microsoft.com/office/powerpoint/2010/main" val="282698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5CCE-4073-CCF5-03E5-858DA9C8A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C9337-CA57-7301-4AD6-D74B857C9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4C4D5-5B4B-3849-15A9-7511065866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C89BB3-20FA-DC98-B078-406E28919BD0}"/>
              </a:ext>
            </a:extLst>
          </p:cNvPr>
          <p:cNvSpPr>
            <a:spLocks noGrp="1"/>
          </p:cNvSpPr>
          <p:nvPr>
            <p:ph type="sldNum" sz="quarter" idx="5"/>
          </p:nvPr>
        </p:nvSpPr>
        <p:spPr/>
        <p:txBody>
          <a:bodyPr/>
          <a:lstStyle/>
          <a:p>
            <a:fld id="{9D79FD3B-5E85-E445-BD49-6DDD9A383F98}" type="slidenum">
              <a:rPr lang="en-US" smtClean="0"/>
              <a:t>9</a:t>
            </a:fld>
            <a:endParaRPr lang="en-US"/>
          </a:p>
        </p:txBody>
      </p:sp>
    </p:spTree>
    <p:extLst>
      <p:ext uri="{BB962C8B-B14F-4D97-AF65-F5344CB8AC3E}">
        <p14:creationId xmlns:p14="http://schemas.microsoft.com/office/powerpoint/2010/main" val="220308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79FD3B-5E85-E445-BD49-6DDD9A383F98}" type="slidenum">
              <a:rPr lang="en-US" smtClean="0"/>
              <a:t>10</a:t>
            </a:fld>
            <a:endParaRPr lang="en-US"/>
          </a:p>
        </p:txBody>
      </p:sp>
    </p:spTree>
    <p:extLst>
      <p:ext uri="{BB962C8B-B14F-4D97-AF65-F5344CB8AC3E}">
        <p14:creationId xmlns:p14="http://schemas.microsoft.com/office/powerpoint/2010/main" val="194302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4AEC-6416-24C7-2860-84A998F84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AEA70-2823-6CED-0B36-BAC04D0FE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C84AF-7719-F5B8-5069-22ED37FAC0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FB5D67-7EB5-7F91-62CF-CACAAB5FDB91}"/>
              </a:ext>
            </a:extLst>
          </p:cNvPr>
          <p:cNvSpPr>
            <a:spLocks noGrp="1"/>
          </p:cNvSpPr>
          <p:nvPr>
            <p:ph type="sldNum" sz="quarter" idx="5"/>
          </p:nvPr>
        </p:nvSpPr>
        <p:spPr/>
        <p:txBody>
          <a:bodyPr/>
          <a:lstStyle/>
          <a:p>
            <a:fld id="{9D79FD3B-5E85-E445-BD49-6DDD9A383F98}" type="slidenum">
              <a:rPr lang="en-US" smtClean="0"/>
              <a:t>11</a:t>
            </a:fld>
            <a:endParaRPr lang="en-US"/>
          </a:p>
        </p:txBody>
      </p:sp>
    </p:spTree>
    <p:extLst>
      <p:ext uri="{BB962C8B-B14F-4D97-AF65-F5344CB8AC3E}">
        <p14:creationId xmlns:p14="http://schemas.microsoft.com/office/powerpoint/2010/main" val="329610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4FB1C3-4095-3793-7616-476FDD693A19}"/>
              </a:ext>
            </a:extLst>
          </p:cNvPr>
          <p:cNvPicPr>
            <a:picLocks noChangeAspect="1"/>
          </p:cNvPicPr>
          <p:nvPr userDrawn="1"/>
        </p:nvPicPr>
        <p:blipFill>
          <a:blip r:embed="rId2"/>
          <a:srcRect l="1" t="19916" r="-2" b="1"/>
          <a:stretch>
            <a:fillRect/>
          </a:stretch>
        </p:blipFill>
        <p:spPr>
          <a:xfrm rot="10800000">
            <a:off x="-2" y="2382"/>
            <a:ext cx="20105690" cy="11308556"/>
          </a:xfrm>
          <a:prstGeom prst="rect">
            <a:avLst/>
          </a:prstGeom>
        </p:spPr>
      </p:pic>
      <p:sp>
        <p:nvSpPr>
          <p:cNvPr id="28" name="Title 1">
            <a:extLst>
              <a:ext uri="{FF2B5EF4-FFF2-40B4-BE49-F238E27FC236}">
                <a16:creationId xmlns:a16="http://schemas.microsoft.com/office/drawing/2014/main" id="{3940E5F4-08AD-3892-29D9-E16646C5025F}"/>
              </a:ext>
            </a:extLst>
          </p:cNvPr>
          <p:cNvSpPr>
            <a:spLocks noGrp="1"/>
          </p:cNvSpPr>
          <p:nvPr>
            <p:ph type="ctrTitle" hasCustomPrompt="1"/>
          </p:nvPr>
        </p:nvSpPr>
        <p:spPr>
          <a:xfrm>
            <a:off x="899069" y="7511144"/>
            <a:ext cx="11644114" cy="3077932"/>
          </a:xfrm>
        </p:spPr>
        <p:txBody>
          <a:bodyPr anchor="b">
            <a:noAutofit/>
          </a:bodyPr>
          <a:lstStyle>
            <a:lvl1pPr algn="l">
              <a:lnSpc>
                <a:spcPct val="70000"/>
              </a:lnSpc>
              <a:defRPr sz="12000" b="1" i="0">
                <a:solidFill>
                  <a:srgbClr val="FFFFF0"/>
                </a:solidFill>
                <a:latin typeface="Arial Black" panose="020B0604020202020204" pitchFamily="34" charset="0"/>
                <a:cs typeface="Arial Black" panose="020B0604020202020204" pitchFamily="34" charset="0"/>
              </a:defRPr>
            </a:lvl1pPr>
          </a:lstStyle>
          <a:p>
            <a:r>
              <a:rPr lang="en-GB"/>
              <a:t>TITLE HERE</a:t>
            </a:r>
            <a:endParaRPr lang="en-US"/>
          </a:p>
        </p:txBody>
      </p:sp>
      <p:pic>
        <p:nvPicPr>
          <p:cNvPr id="9" name="Picture 8">
            <a:extLst>
              <a:ext uri="{FF2B5EF4-FFF2-40B4-BE49-F238E27FC236}">
                <a16:creationId xmlns:a16="http://schemas.microsoft.com/office/drawing/2014/main" id="{73434106-992A-4D46-7119-B47A1AD3AF57}"/>
              </a:ext>
            </a:extLst>
          </p:cNvPr>
          <p:cNvPicPr>
            <a:picLocks noChangeAspect="1"/>
          </p:cNvPicPr>
          <p:nvPr userDrawn="1"/>
        </p:nvPicPr>
        <p:blipFill>
          <a:blip r:embed="rId3"/>
          <a:stretch>
            <a:fillRect/>
          </a:stretch>
        </p:blipFill>
        <p:spPr>
          <a:xfrm>
            <a:off x="-6687066" y="953669"/>
            <a:ext cx="6030369" cy="646753"/>
          </a:xfrm>
          <a:prstGeom prst="rect">
            <a:avLst/>
          </a:prstGeom>
        </p:spPr>
      </p:pic>
      <p:cxnSp>
        <p:nvCxnSpPr>
          <p:cNvPr id="11" name="Straight Connector 10">
            <a:extLst>
              <a:ext uri="{FF2B5EF4-FFF2-40B4-BE49-F238E27FC236}">
                <a16:creationId xmlns:a16="http://schemas.microsoft.com/office/drawing/2014/main" id="{341F07BA-20E2-6C42-8EC6-2052FEFAF276}"/>
              </a:ext>
            </a:extLst>
          </p:cNvPr>
          <p:cNvCxnSpPr/>
          <p:nvPr userDrawn="1"/>
        </p:nvCxnSpPr>
        <p:spPr>
          <a:xfrm>
            <a:off x="3113590" y="902825"/>
            <a:ext cx="0" cy="717631"/>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E504020-A578-1B01-2931-A392CF1958D4}"/>
              </a:ext>
            </a:extLst>
          </p:cNvPr>
          <p:cNvGrpSpPr/>
          <p:nvPr userDrawn="1"/>
        </p:nvGrpSpPr>
        <p:grpSpPr>
          <a:xfrm>
            <a:off x="879676" y="611109"/>
            <a:ext cx="6344084" cy="1144539"/>
            <a:chOff x="879676" y="611109"/>
            <a:chExt cx="6344084" cy="1144539"/>
          </a:xfrm>
        </p:grpSpPr>
        <p:pic>
          <p:nvPicPr>
            <p:cNvPr id="17" name="Picture 16" descr="A white text on a black background&#10;&#10;AI-generated content may be incorrect.">
              <a:extLst>
                <a:ext uri="{FF2B5EF4-FFF2-40B4-BE49-F238E27FC236}">
                  <a16:creationId xmlns:a16="http://schemas.microsoft.com/office/drawing/2014/main" id="{F937300E-778C-BEB3-C829-22DA884403C9}"/>
                </a:ext>
              </a:extLst>
            </p:cNvPr>
            <p:cNvPicPr>
              <a:picLocks noChangeAspect="1"/>
            </p:cNvPicPr>
            <p:nvPr userDrawn="1"/>
          </p:nvPicPr>
          <p:blipFill>
            <a:blip r:embed="rId4"/>
            <a:stretch>
              <a:fillRect/>
            </a:stretch>
          </p:blipFill>
          <p:spPr>
            <a:xfrm>
              <a:off x="3246204" y="611109"/>
              <a:ext cx="3977556" cy="1144539"/>
            </a:xfrm>
            <a:prstGeom prst="rect">
              <a:avLst/>
            </a:prstGeom>
          </p:spPr>
        </p:pic>
        <p:pic>
          <p:nvPicPr>
            <p:cNvPr id="18" name="Picture 17" descr="A white and blue logo&#10;&#10;AI-generated content may be incorrect.">
              <a:extLst>
                <a:ext uri="{FF2B5EF4-FFF2-40B4-BE49-F238E27FC236}">
                  <a16:creationId xmlns:a16="http://schemas.microsoft.com/office/drawing/2014/main" id="{A82BE6EB-C823-1015-6A4E-85ECDFAF2544}"/>
                </a:ext>
              </a:extLst>
            </p:cNvPr>
            <p:cNvPicPr>
              <a:picLocks noChangeAspect="1"/>
            </p:cNvPicPr>
            <p:nvPr userDrawn="1"/>
          </p:nvPicPr>
          <p:blipFill>
            <a:blip r:embed="rId5"/>
            <a:stretch>
              <a:fillRect/>
            </a:stretch>
          </p:blipFill>
          <p:spPr>
            <a:xfrm>
              <a:off x="879676" y="925973"/>
              <a:ext cx="1831421" cy="640997"/>
            </a:xfrm>
            <a:prstGeom prst="rect">
              <a:avLst/>
            </a:prstGeom>
          </p:spPr>
        </p:pic>
        <p:cxnSp>
          <p:nvCxnSpPr>
            <p:cNvPr id="19" name="Straight Connector 18">
              <a:extLst>
                <a:ext uri="{FF2B5EF4-FFF2-40B4-BE49-F238E27FC236}">
                  <a16:creationId xmlns:a16="http://schemas.microsoft.com/office/drawing/2014/main" id="{E415C35D-9567-616C-3762-F10395D6662E}"/>
                </a:ext>
              </a:extLst>
            </p:cNvPr>
            <p:cNvCxnSpPr>
              <a:cxnSpLocks/>
            </p:cNvCxnSpPr>
            <p:nvPr userDrawn="1"/>
          </p:nvCxnSpPr>
          <p:spPr>
            <a:xfrm>
              <a:off x="3102016" y="925975"/>
              <a:ext cx="0" cy="67133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562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54" t="34454" b="28300"/>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9B98DE9F-58DB-3DE1-3830-F62E9CB5BADE}"/>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76970433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0108" b="30108"/>
          <a:stretch/>
        </p:blipFill>
        <p:spPr>
          <a:xfrm>
            <a:off x="0" y="9297"/>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59A10F19-C307-C783-1D63-72718329E35A}"/>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36098222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Presentation Cover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9C6AE1-CEE7-CE8F-2AC1-E5CCF5E1C8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white and blue letters on a black background&#10;&#10;Description automatically generated">
            <a:extLst>
              <a:ext uri="{FF2B5EF4-FFF2-40B4-BE49-F238E27FC236}">
                <a16:creationId xmlns:a16="http://schemas.microsoft.com/office/drawing/2014/main" id="{13BBFE2F-567F-A83F-0B0B-AC6E05668527}"/>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50226023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Presentation Cover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AC072-3043-FBF6-742B-E17482E1BA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white and blue letters on a black background&#10;&#10;Description automatically generated">
            <a:extLst>
              <a:ext uri="{FF2B5EF4-FFF2-40B4-BE49-F238E27FC236}">
                <a16:creationId xmlns:a16="http://schemas.microsoft.com/office/drawing/2014/main" id="{A7ACBD26-E959-6FD0-D5F3-DEDF19A93D9C}"/>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218237531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Presentation Covers">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191902" y="1171384"/>
            <a:ext cx="8860942"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191902" y="2836600"/>
            <a:ext cx="8860942" cy="730295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1D28A02D-0E93-47E9-A125-CA6BAC042868}"/>
              </a:ext>
            </a:extLst>
          </p:cNvPr>
          <p:cNvPicPr>
            <a:picLocks noChangeAspect="1"/>
          </p:cNvPicPr>
          <p:nvPr userDrawn="1"/>
        </p:nvPicPr>
        <p:blipFill>
          <a:blip r:embed="rId2"/>
          <a:stretch>
            <a:fillRect/>
          </a:stretch>
        </p:blipFill>
        <p:spPr>
          <a:xfrm>
            <a:off x="266720" y="12227533"/>
            <a:ext cx="6073231" cy="651349"/>
          </a:xfrm>
          <a:prstGeom prst="rect">
            <a:avLst/>
          </a:prstGeom>
        </p:spPr>
      </p:pic>
      <p:pic>
        <p:nvPicPr>
          <p:cNvPr id="3" name="Picture 2">
            <a:extLst>
              <a:ext uri="{FF2B5EF4-FFF2-40B4-BE49-F238E27FC236}">
                <a16:creationId xmlns:a16="http://schemas.microsoft.com/office/drawing/2014/main" id="{B8C0AD77-93C8-062B-9EA8-08A1CD0BD410}"/>
              </a:ext>
            </a:extLst>
          </p:cNvPr>
          <p:cNvPicPr>
            <a:picLocks noChangeAspect="1"/>
          </p:cNvPicPr>
          <p:nvPr userDrawn="1"/>
        </p:nvPicPr>
        <p:blipFill>
          <a:blip r:embed="rId3"/>
          <a:stretch>
            <a:fillRect/>
          </a:stretch>
        </p:blipFill>
        <p:spPr>
          <a:xfrm>
            <a:off x="7657677" y="12230534"/>
            <a:ext cx="6030369" cy="646753"/>
          </a:xfrm>
          <a:prstGeom prst="rect">
            <a:avLst/>
          </a:prstGeom>
        </p:spPr>
      </p:pic>
    </p:spTree>
    <p:extLst>
      <p:ext uri="{BB962C8B-B14F-4D97-AF65-F5344CB8AC3E}">
        <p14:creationId xmlns:p14="http://schemas.microsoft.com/office/powerpoint/2010/main" val="110112036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Covers">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052051" y="2796984"/>
            <a:ext cx="8860942"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0052051" y="4360600"/>
            <a:ext cx="8860942" cy="406778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668209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resentation Covers">
    <p:bg>
      <p:bgPr>
        <a:solidFill>
          <a:schemeClr val="tx1"/>
        </a:solidFill>
        <a:effectLst/>
      </p:bgPr>
    </p:bg>
    <p:spTree>
      <p:nvGrpSpPr>
        <p:cNvPr id="1" name=""/>
        <p:cNvGrpSpPr/>
        <p:nvPr/>
      </p:nvGrpSpPr>
      <p:grpSpPr>
        <a:xfrm>
          <a:off x="0" y="0"/>
          <a:ext cx="0" cy="0"/>
          <a:chOff x="0" y="0"/>
          <a:chExt cx="0" cy="0"/>
        </a:xfrm>
      </p:grpSpPr>
      <p:sp>
        <p:nvSpPr>
          <p:cNvPr id="128" name="Rounded Rectangle 127">
            <a:extLst>
              <a:ext uri="{FF2B5EF4-FFF2-40B4-BE49-F238E27FC236}">
                <a16:creationId xmlns:a16="http://schemas.microsoft.com/office/drawing/2014/main" id="{1BD6486A-51AF-B7AB-8958-6157C5181A62}"/>
              </a:ext>
            </a:extLst>
          </p:cNvPr>
          <p:cNvSpPr/>
          <p:nvPr userDrawn="1"/>
        </p:nvSpPr>
        <p:spPr>
          <a:xfrm>
            <a:off x="1047088" y="1811338"/>
            <a:ext cx="11965305" cy="7686041"/>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966711" y="2677714"/>
            <a:ext cx="8151132"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966711" y="4241329"/>
            <a:ext cx="10019880" cy="4352137"/>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4970189"/>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Presentation Covers">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93310" y="2777106"/>
            <a:ext cx="8959533"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093304" y="4340722"/>
            <a:ext cx="8960203" cy="406778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482291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resentation Covers">
    <p:bg>
      <p:bgPr>
        <a:solidFill>
          <a:schemeClr val="tx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2259365" y="2796984"/>
            <a:ext cx="8860942"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2259365" y="4360600"/>
            <a:ext cx="8860942" cy="406778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68757424"/>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resentation Covers">
    <p:bg>
      <p:bgPr>
        <a:solidFill>
          <a:schemeClr val="tx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9" y="1047088"/>
            <a:ext cx="8860942"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725965" y="2796984"/>
            <a:ext cx="7456326"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725965" y="4360600"/>
            <a:ext cx="7456326" cy="406778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0406688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572"/>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D9FF2270-FBF5-704B-14D2-A427EFB25A96}"/>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388853797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resentation Covers">
    <p:bg>
      <p:bgPr>
        <a:solidFill>
          <a:schemeClr val="tx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8802818" y="2796984"/>
            <a:ext cx="8860942"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8802818" y="4360600"/>
            <a:ext cx="8860942" cy="406778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681299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Presentation Covers">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93327" y="814490"/>
            <a:ext cx="8354971"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4" name="Text Placeholder 24">
            <a:extLst>
              <a:ext uri="{FF2B5EF4-FFF2-40B4-BE49-F238E27FC236}">
                <a16:creationId xmlns:a16="http://schemas.microsoft.com/office/drawing/2014/main" id="{B11804D2-AD48-FA6F-7187-072A1EE3BC16}"/>
              </a:ext>
            </a:extLst>
          </p:cNvPr>
          <p:cNvSpPr>
            <a:spLocks noGrp="1"/>
          </p:cNvSpPr>
          <p:nvPr>
            <p:ph type="body" sz="quarter" idx="11"/>
          </p:nvPr>
        </p:nvSpPr>
        <p:spPr>
          <a:xfrm>
            <a:off x="1093304" y="7855881"/>
            <a:ext cx="8355496" cy="983319"/>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0C93AD49-E92C-E28E-E6C9-3F06934A3097}"/>
              </a:ext>
            </a:extLst>
          </p:cNvPr>
          <p:cNvSpPr>
            <a:spLocks noGrp="1"/>
          </p:cNvSpPr>
          <p:nvPr>
            <p:ph type="body" sz="quarter" idx="12" hasCustomPrompt="1"/>
          </p:nvPr>
        </p:nvSpPr>
        <p:spPr>
          <a:xfrm>
            <a:off x="1093829" y="6531906"/>
            <a:ext cx="8354971" cy="1171575"/>
          </a:xfrm>
        </p:spPr>
        <p:txBody>
          <a:bodyPr>
            <a:noAutofit/>
          </a:bodyPr>
          <a:lstStyle>
            <a:lvl1pPr marL="0" indent="0">
              <a:buNone/>
              <a:defRPr sz="8200" b="1" i="0">
                <a:solidFill>
                  <a:schemeClr val="bg1"/>
                </a:solidFill>
                <a:latin typeface="Arial Black" panose="020B0604020202020204" pitchFamily="34" charset="0"/>
                <a:cs typeface="Arial Black" panose="020B0604020202020204" pitchFamily="34" charset="0"/>
              </a:defRPr>
            </a:lvl1pPr>
            <a:lvl2pPr marL="753969" indent="0">
              <a:buNone/>
              <a:defRPr/>
            </a:lvl2pPr>
          </a:lstStyle>
          <a:p>
            <a:pPr lvl="0"/>
            <a:r>
              <a:rPr lang="en-GB"/>
              <a:t>STAT</a:t>
            </a:r>
          </a:p>
        </p:txBody>
      </p:sp>
      <p:sp>
        <p:nvSpPr>
          <p:cNvPr id="8" name="Text Placeholder 24">
            <a:extLst>
              <a:ext uri="{FF2B5EF4-FFF2-40B4-BE49-F238E27FC236}">
                <a16:creationId xmlns:a16="http://schemas.microsoft.com/office/drawing/2014/main" id="{2E0AA0B9-8141-5BC2-E4CE-8F26EAF973CB}"/>
              </a:ext>
            </a:extLst>
          </p:cNvPr>
          <p:cNvSpPr>
            <a:spLocks noGrp="1"/>
          </p:cNvSpPr>
          <p:nvPr>
            <p:ph type="body" sz="quarter" idx="13"/>
          </p:nvPr>
        </p:nvSpPr>
        <p:spPr>
          <a:xfrm>
            <a:off x="1093304" y="4528312"/>
            <a:ext cx="8355496" cy="983319"/>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FADB266-3352-F6FE-A1C4-9444EB4BAF01}"/>
              </a:ext>
            </a:extLst>
          </p:cNvPr>
          <p:cNvSpPr>
            <a:spLocks noGrp="1"/>
          </p:cNvSpPr>
          <p:nvPr>
            <p:ph type="body" sz="quarter" idx="14" hasCustomPrompt="1"/>
          </p:nvPr>
        </p:nvSpPr>
        <p:spPr>
          <a:xfrm>
            <a:off x="1093829" y="3204337"/>
            <a:ext cx="8354971" cy="1171575"/>
          </a:xfrm>
        </p:spPr>
        <p:txBody>
          <a:bodyPr>
            <a:noAutofit/>
          </a:bodyPr>
          <a:lstStyle>
            <a:lvl1pPr marL="0" indent="0">
              <a:buNone/>
              <a:defRPr sz="8200" b="1" i="0">
                <a:solidFill>
                  <a:schemeClr val="bg1"/>
                </a:solidFill>
                <a:latin typeface="Arial Black" panose="020B0604020202020204" pitchFamily="34" charset="0"/>
                <a:cs typeface="Arial Black" panose="020B0604020202020204" pitchFamily="34" charset="0"/>
              </a:defRPr>
            </a:lvl1pPr>
            <a:lvl2pPr marL="753969" indent="0">
              <a:buNone/>
              <a:defRPr/>
            </a:lvl2pPr>
          </a:lstStyle>
          <a:p>
            <a:pPr lvl="0"/>
            <a:r>
              <a:rPr lang="en-GB"/>
              <a:t>STAT</a:t>
            </a:r>
          </a:p>
        </p:txBody>
      </p:sp>
    </p:spTree>
    <p:extLst>
      <p:ext uri="{BB962C8B-B14F-4D97-AF65-F5344CB8AC3E}">
        <p14:creationId xmlns:p14="http://schemas.microsoft.com/office/powerpoint/2010/main" val="30875285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resentation Cover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191902" y="1171384"/>
            <a:ext cx="8860942"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191902" y="2836600"/>
            <a:ext cx="8860942" cy="730295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3201329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Cover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052051" y="2796984"/>
            <a:ext cx="8860942"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0052051" y="4360600"/>
            <a:ext cx="8860942" cy="406778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0990338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esentation Covers">
    <p:bg>
      <p:bgPr>
        <a:solidFill>
          <a:schemeClr val="bg1"/>
        </a:solidFill>
        <a:effectLst/>
      </p:bgPr>
    </p:bg>
    <p:spTree>
      <p:nvGrpSpPr>
        <p:cNvPr id="1" name=""/>
        <p:cNvGrpSpPr/>
        <p:nvPr/>
      </p:nvGrpSpPr>
      <p:grpSpPr>
        <a:xfrm>
          <a:off x="0" y="0"/>
          <a:ext cx="0" cy="0"/>
          <a:chOff x="0" y="0"/>
          <a:chExt cx="0" cy="0"/>
        </a:xfrm>
      </p:grpSpPr>
      <p:sp>
        <p:nvSpPr>
          <p:cNvPr id="128" name="Rounded Rectangle 127">
            <a:extLst>
              <a:ext uri="{FF2B5EF4-FFF2-40B4-BE49-F238E27FC236}">
                <a16:creationId xmlns:a16="http://schemas.microsoft.com/office/drawing/2014/main" id="{1BD6486A-51AF-B7AB-8958-6157C5181A62}"/>
              </a:ext>
            </a:extLst>
          </p:cNvPr>
          <p:cNvSpPr/>
          <p:nvPr userDrawn="1"/>
        </p:nvSpPr>
        <p:spPr>
          <a:xfrm>
            <a:off x="1047088" y="1811338"/>
            <a:ext cx="11965305" cy="7686041"/>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966711" y="2677714"/>
            <a:ext cx="8151132"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966711" y="4241329"/>
            <a:ext cx="10019880" cy="4352137"/>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379256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resentation Cover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93310" y="2777106"/>
            <a:ext cx="8959533"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093304" y="4340722"/>
            <a:ext cx="8960203" cy="4067784"/>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82823807"/>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Presentation Covers">
    <p:bg>
      <p:bgPr>
        <a:solidFill>
          <a:schemeClr val="bg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8917183"/>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2259365" y="2796984"/>
            <a:ext cx="8860942"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2259365" y="4360600"/>
            <a:ext cx="8860942" cy="406778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4874628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Presentation Covers">
    <p:bg>
      <p:bgPr>
        <a:solidFill>
          <a:schemeClr val="bg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9" y="1047088"/>
            <a:ext cx="8860942"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725965" y="2796984"/>
            <a:ext cx="7456326"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1725965" y="4360600"/>
            <a:ext cx="7456326" cy="406778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246729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Presentation Covers">
    <p:bg>
      <p:bgPr>
        <a:solidFill>
          <a:schemeClr val="bg1"/>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8802818" y="2796984"/>
            <a:ext cx="8860942" cy="1205715"/>
          </a:xfrm>
        </p:spPr>
        <p:txBody>
          <a:bodyPr anchor="b">
            <a:noAutofit/>
          </a:bodyPr>
          <a:lstStyle>
            <a:lvl1pPr algn="l">
              <a:lnSpc>
                <a:spcPct val="70000"/>
              </a:lnSpc>
              <a:defRPr sz="8200">
                <a:solidFill>
                  <a:schemeClr val="bg1"/>
                </a:solidFill>
              </a:defRPr>
            </a:lvl1pPr>
          </a:lstStyle>
          <a:p>
            <a:r>
              <a:rPr lang="en-GB"/>
              <a:t>TITLE HERE</a:t>
            </a:r>
            <a:endParaRPr lang="en-US"/>
          </a:p>
        </p:txBody>
      </p:sp>
      <p:sp>
        <p:nvSpPr>
          <p:cNvPr id="25" name="Text Placeholder 24">
            <a:extLst>
              <a:ext uri="{FF2B5EF4-FFF2-40B4-BE49-F238E27FC236}">
                <a16:creationId xmlns:a16="http://schemas.microsoft.com/office/drawing/2014/main" id="{5CCFC3F5-729E-0AA5-0CE6-0CF13CD93DE1}"/>
              </a:ext>
            </a:extLst>
          </p:cNvPr>
          <p:cNvSpPr>
            <a:spLocks noGrp="1"/>
          </p:cNvSpPr>
          <p:nvPr>
            <p:ph type="body" sz="quarter" idx="11"/>
          </p:nvPr>
        </p:nvSpPr>
        <p:spPr>
          <a:xfrm>
            <a:off x="8802818" y="4360600"/>
            <a:ext cx="8860942" cy="4067784"/>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73421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Presentation Cover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0A232B-8E9D-1245-849C-A2A40A074FB2}"/>
              </a:ext>
            </a:extLst>
          </p:cNvPr>
          <p:cNvSpPr>
            <a:spLocks noGrp="1"/>
          </p:cNvSpPr>
          <p:nvPr>
            <p:ph type="ctrTitle" hasCustomPrompt="1"/>
          </p:nvPr>
        </p:nvSpPr>
        <p:spPr>
          <a:xfrm>
            <a:off x="1093327" y="814490"/>
            <a:ext cx="8354971" cy="1205715"/>
          </a:xfrm>
        </p:spPr>
        <p:txBody>
          <a:bodyPr anchor="b">
            <a:noAutofit/>
          </a:bodyPr>
          <a:lstStyle>
            <a:lvl1pPr algn="l">
              <a:lnSpc>
                <a:spcPct val="70000"/>
              </a:lnSpc>
              <a:defRPr sz="8200">
                <a:solidFill>
                  <a:schemeClr val="tx1"/>
                </a:solidFill>
              </a:defRPr>
            </a:lvl1pPr>
          </a:lstStyle>
          <a:p>
            <a:r>
              <a:rPr lang="en-GB"/>
              <a:t>TITLE HERE</a:t>
            </a:r>
            <a:endParaRPr lang="en-US"/>
          </a:p>
        </p:txBody>
      </p:sp>
      <p:sp>
        <p:nvSpPr>
          <p:cNvPr id="4" name="Text Placeholder 24">
            <a:extLst>
              <a:ext uri="{FF2B5EF4-FFF2-40B4-BE49-F238E27FC236}">
                <a16:creationId xmlns:a16="http://schemas.microsoft.com/office/drawing/2014/main" id="{B11804D2-AD48-FA6F-7187-072A1EE3BC16}"/>
              </a:ext>
            </a:extLst>
          </p:cNvPr>
          <p:cNvSpPr>
            <a:spLocks noGrp="1"/>
          </p:cNvSpPr>
          <p:nvPr>
            <p:ph type="body" sz="quarter" idx="11"/>
          </p:nvPr>
        </p:nvSpPr>
        <p:spPr>
          <a:xfrm>
            <a:off x="1093304" y="7855881"/>
            <a:ext cx="8355496" cy="983319"/>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8">
            <a:extLst>
              <a:ext uri="{FF2B5EF4-FFF2-40B4-BE49-F238E27FC236}">
                <a16:creationId xmlns:a16="http://schemas.microsoft.com/office/drawing/2014/main" id="{0C93AD49-E92C-E28E-E6C9-3F06934A3097}"/>
              </a:ext>
            </a:extLst>
          </p:cNvPr>
          <p:cNvSpPr>
            <a:spLocks noGrp="1"/>
          </p:cNvSpPr>
          <p:nvPr>
            <p:ph type="body" sz="quarter" idx="12" hasCustomPrompt="1"/>
          </p:nvPr>
        </p:nvSpPr>
        <p:spPr>
          <a:xfrm>
            <a:off x="1093829" y="6531906"/>
            <a:ext cx="8354971" cy="1171575"/>
          </a:xfrm>
        </p:spPr>
        <p:txBody>
          <a:bodyPr>
            <a:noAutofit/>
          </a:bodyPr>
          <a:lstStyle>
            <a:lvl1pPr marL="0" indent="0">
              <a:buNone/>
              <a:defRPr sz="8200" b="1" i="0">
                <a:solidFill>
                  <a:schemeClr val="tx1"/>
                </a:solidFill>
                <a:latin typeface="Arial Black" panose="020B0604020202020204" pitchFamily="34" charset="0"/>
                <a:cs typeface="Arial Black" panose="020B0604020202020204" pitchFamily="34" charset="0"/>
              </a:defRPr>
            </a:lvl1pPr>
            <a:lvl2pPr marL="753969" indent="0">
              <a:buNone/>
              <a:defRPr/>
            </a:lvl2pPr>
          </a:lstStyle>
          <a:p>
            <a:pPr lvl="0"/>
            <a:r>
              <a:rPr lang="en-GB"/>
              <a:t>STAT</a:t>
            </a:r>
          </a:p>
        </p:txBody>
      </p:sp>
      <p:sp>
        <p:nvSpPr>
          <p:cNvPr id="8" name="Text Placeholder 24">
            <a:extLst>
              <a:ext uri="{FF2B5EF4-FFF2-40B4-BE49-F238E27FC236}">
                <a16:creationId xmlns:a16="http://schemas.microsoft.com/office/drawing/2014/main" id="{2E0AA0B9-8141-5BC2-E4CE-8F26EAF973CB}"/>
              </a:ext>
            </a:extLst>
          </p:cNvPr>
          <p:cNvSpPr>
            <a:spLocks noGrp="1"/>
          </p:cNvSpPr>
          <p:nvPr>
            <p:ph type="body" sz="quarter" idx="13"/>
          </p:nvPr>
        </p:nvSpPr>
        <p:spPr>
          <a:xfrm>
            <a:off x="1093304" y="4528312"/>
            <a:ext cx="8355496" cy="983319"/>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7FADB266-3352-F6FE-A1C4-9444EB4BAF01}"/>
              </a:ext>
            </a:extLst>
          </p:cNvPr>
          <p:cNvSpPr>
            <a:spLocks noGrp="1"/>
          </p:cNvSpPr>
          <p:nvPr>
            <p:ph type="body" sz="quarter" idx="14" hasCustomPrompt="1"/>
          </p:nvPr>
        </p:nvSpPr>
        <p:spPr>
          <a:xfrm>
            <a:off x="1093829" y="3204337"/>
            <a:ext cx="8354971" cy="1171575"/>
          </a:xfrm>
        </p:spPr>
        <p:txBody>
          <a:bodyPr>
            <a:noAutofit/>
          </a:bodyPr>
          <a:lstStyle>
            <a:lvl1pPr marL="0" indent="0">
              <a:buNone/>
              <a:defRPr sz="8200" b="1" i="0">
                <a:solidFill>
                  <a:schemeClr val="tx1"/>
                </a:solidFill>
                <a:latin typeface="Arial Black" panose="020B0604020202020204" pitchFamily="34" charset="0"/>
                <a:cs typeface="Arial Black" panose="020B0604020202020204" pitchFamily="34" charset="0"/>
              </a:defRPr>
            </a:lvl1pPr>
            <a:lvl2pPr marL="753969" indent="0">
              <a:buNone/>
              <a:defRPr/>
            </a:lvl2pPr>
          </a:lstStyle>
          <a:p>
            <a:pPr lvl="0"/>
            <a:r>
              <a:rPr lang="en-GB"/>
              <a:t>STAT</a:t>
            </a:r>
          </a:p>
        </p:txBody>
      </p:sp>
    </p:spTree>
    <p:extLst>
      <p:ext uri="{BB962C8B-B14F-4D97-AF65-F5344CB8AC3E}">
        <p14:creationId xmlns:p14="http://schemas.microsoft.com/office/powerpoint/2010/main" val="4098236395"/>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AFCB4AB3-62E8-02D8-A4CD-A92BC52118CA}"/>
              </a:ext>
            </a:extLst>
          </p:cNvPr>
          <p:cNvPicPr>
            <a:picLocks noChangeAspect="1"/>
          </p:cNvPicPr>
          <p:nvPr userDrawn="1"/>
        </p:nvPicPr>
        <p:blipFill>
          <a:blip r:embed="rId3"/>
          <a:stretch>
            <a:fillRect/>
          </a:stretch>
        </p:blipFill>
        <p:spPr>
          <a:xfrm>
            <a:off x="1047088" y="10581315"/>
            <a:ext cx="4098610" cy="439573"/>
          </a:xfrm>
          <a:prstGeom prst="rect">
            <a:avLst/>
          </a:prstGeom>
        </p:spPr>
      </p:pic>
    </p:spTree>
    <p:extLst>
      <p:ext uri="{BB962C8B-B14F-4D97-AF65-F5344CB8AC3E}">
        <p14:creationId xmlns:p14="http://schemas.microsoft.com/office/powerpoint/2010/main" val="234497952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54" t="34454" b="28300"/>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A7F3892B-FC1F-9945-6CD8-F2362B3B6C56}"/>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76970433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0108" b="30108"/>
          <a:stretch/>
        </p:blipFill>
        <p:spPr>
          <a:xfrm>
            <a:off x="0" y="9297"/>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CCF1418E-9303-53A9-33BA-C0232FA5566C}"/>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360982221"/>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Presentation Cover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9C6AE1-CEE7-CE8F-2AC1-E5CCF5E1C8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white and blue letters on a black background&#10;&#10;Description automatically generated">
            <a:extLst>
              <a:ext uri="{FF2B5EF4-FFF2-40B4-BE49-F238E27FC236}">
                <a16:creationId xmlns:a16="http://schemas.microsoft.com/office/drawing/2014/main" id="{B030ED32-5088-35D6-78D0-15998A56373D}"/>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150226023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Presentation Cover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AC072-3043-FBF6-742B-E17482E1BA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bg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bg1"/>
                </a:solidFill>
                <a:latin typeface="Arial" panose="020B0604020202020204" pitchFamily="34" charset="0"/>
                <a:cs typeface="Arial" panose="020B0604020202020204" pitchFamily="34" charset="0"/>
              </a:defRPr>
            </a:lvl1pPr>
            <a:lvl2pPr>
              <a:defRPr sz="18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sz="1800" b="0" i="0">
                <a:solidFill>
                  <a:schemeClr val="bg1"/>
                </a:solidFill>
                <a:latin typeface="Arial" panose="020B0604020202020204" pitchFamily="34" charset="0"/>
                <a:cs typeface="Arial" panose="020B0604020202020204" pitchFamily="34" charset="0"/>
              </a:defRPr>
            </a:lvl4pPr>
            <a:lvl5pPr>
              <a:defRPr sz="1800" b="0" i="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white and blue letters on a black background&#10;&#10;Description automatically generated">
            <a:extLst>
              <a:ext uri="{FF2B5EF4-FFF2-40B4-BE49-F238E27FC236}">
                <a16:creationId xmlns:a16="http://schemas.microsoft.com/office/drawing/2014/main" id="{566D1353-A2BA-9377-DF1B-807E9A660749}"/>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218237531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572"/>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AA2A6BDE-2086-90F6-99B7-968D10270F64}"/>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388853797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Presentation Covers">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D519E-B7FA-3605-4742-0BB06E8CE8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5688" cy="11292344"/>
          </a:xfrm>
          <a:prstGeom prst="rect">
            <a:avLst/>
          </a:prstGeom>
        </p:spPr>
      </p:pic>
      <p:sp>
        <p:nvSpPr>
          <p:cNvPr id="8" name="Rounded Rectangle 7">
            <a:extLst>
              <a:ext uri="{FF2B5EF4-FFF2-40B4-BE49-F238E27FC236}">
                <a16:creationId xmlns:a16="http://schemas.microsoft.com/office/drawing/2014/main" id="{E11F27F4-ED8A-85FE-B8E0-830D2BC565AF}"/>
              </a:ext>
            </a:extLst>
          </p:cNvPr>
          <p:cNvSpPr/>
          <p:nvPr userDrawn="1"/>
        </p:nvSpPr>
        <p:spPr>
          <a:xfrm>
            <a:off x="1047088" y="1047088"/>
            <a:ext cx="18010505" cy="9214485"/>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B8AAFF8-66FA-052F-C053-90D05A4894A5}"/>
              </a:ext>
            </a:extLst>
          </p:cNvPr>
          <p:cNvSpPr>
            <a:spLocks noGrp="1"/>
          </p:cNvSpPr>
          <p:nvPr>
            <p:ph type="ctrTitle" hasCustomPrompt="1"/>
          </p:nvPr>
        </p:nvSpPr>
        <p:spPr>
          <a:xfrm>
            <a:off x="2027584" y="4820582"/>
            <a:ext cx="9094304" cy="1669774"/>
          </a:xfrm>
        </p:spPr>
        <p:txBody>
          <a:bodyPr anchor="b">
            <a:noAutofit/>
          </a:bodyPr>
          <a:lstStyle>
            <a:lvl1pPr algn="l">
              <a:lnSpc>
                <a:spcPct val="70000"/>
              </a:lnSpc>
              <a:defRPr sz="10000" b="1" i="0">
                <a:solidFill>
                  <a:schemeClr val="tx1"/>
                </a:solidFill>
                <a:latin typeface="Arial Black" panose="020B0604020202020204" pitchFamily="34" charset="0"/>
                <a:cs typeface="Arial Black" panose="020B0604020202020204" pitchFamily="34" charset="0"/>
              </a:defRPr>
            </a:lvl1pPr>
          </a:lstStyle>
          <a:p>
            <a:r>
              <a:rPr lang="en-GB"/>
              <a:t>TITLE HERE</a:t>
            </a:r>
            <a:endParaRPr lang="en-US"/>
          </a:p>
        </p:txBody>
      </p:sp>
      <p:sp>
        <p:nvSpPr>
          <p:cNvPr id="9" name="Text Placeholder 24">
            <a:extLst>
              <a:ext uri="{FF2B5EF4-FFF2-40B4-BE49-F238E27FC236}">
                <a16:creationId xmlns:a16="http://schemas.microsoft.com/office/drawing/2014/main" id="{B5A46618-F000-6CFF-90A1-73DAA8F3738C}"/>
              </a:ext>
            </a:extLst>
          </p:cNvPr>
          <p:cNvSpPr>
            <a:spLocks noGrp="1"/>
          </p:cNvSpPr>
          <p:nvPr>
            <p:ph type="body" sz="quarter" idx="11"/>
          </p:nvPr>
        </p:nvSpPr>
        <p:spPr>
          <a:xfrm>
            <a:off x="10052844" y="1679654"/>
            <a:ext cx="8025260" cy="7933036"/>
          </a:xfrm>
        </p:spPr>
        <p:txBody>
          <a:bodyPr>
            <a:normAutofit/>
          </a:bodyPr>
          <a:lstStyle>
            <a:lvl1pPr>
              <a:defRPr sz="1800" b="0" i="0">
                <a:solidFill>
                  <a:schemeClr val="tx1"/>
                </a:solidFill>
                <a:latin typeface="Arial" panose="020B0604020202020204" pitchFamily="34" charset="0"/>
                <a:cs typeface="Arial" panose="020B0604020202020204" pitchFamily="34" charset="0"/>
              </a:defRPr>
            </a:lvl1pPr>
            <a:lvl2pPr>
              <a:defRPr sz="18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sz="1800" b="0" i="0">
                <a:solidFill>
                  <a:schemeClr val="tx1"/>
                </a:solidFill>
                <a:latin typeface="Arial" panose="020B0604020202020204" pitchFamily="34" charset="0"/>
                <a:cs typeface="Arial" panose="020B0604020202020204" pitchFamily="34" charset="0"/>
              </a:defRPr>
            </a:lvl4pPr>
            <a:lvl5pPr>
              <a:defRPr sz="1800" b="0" i="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white and blue letters on a black background&#10;&#10;Description automatically generated">
            <a:extLst>
              <a:ext uri="{FF2B5EF4-FFF2-40B4-BE49-F238E27FC236}">
                <a16:creationId xmlns:a16="http://schemas.microsoft.com/office/drawing/2014/main" id="{F20F0AF2-0F9C-3A86-8ABB-6FDA2C741E1C}"/>
              </a:ext>
            </a:extLst>
          </p:cNvPr>
          <p:cNvPicPr>
            <a:picLocks noChangeAspect="1"/>
          </p:cNvPicPr>
          <p:nvPr userDrawn="1"/>
        </p:nvPicPr>
        <p:blipFill>
          <a:blip r:embed="rId3"/>
          <a:stretch>
            <a:fillRect/>
          </a:stretch>
        </p:blipFill>
        <p:spPr>
          <a:xfrm>
            <a:off x="1047088" y="10560455"/>
            <a:ext cx="1237162" cy="433007"/>
          </a:xfrm>
          <a:prstGeom prst="rect">
            <a:avLst/>
          </a:prstGeom>
        </p:spPr>
      </p:pic>
    </p:spTree>
    <p:extLst>
      <p:ext uri="{BB962C8B-B14F-4D97-AF65-F5344CB8AC3E}">
        <p14:creationId xmlns:p14="http://schemas.microsoft.com/office/powerpoint/2010/main" val="2344979528"/>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2.emf"/><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4.emf"/><Relationship Id="rId4" Type="http://schemas.openxmlformats.org/officeDocument/2006/relationships/slideLayout" Target="../slideLayouts/slideLayout2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09387140"/>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1507937" rtl="0" eaLnBrk="1" latinLnBrk="0" hangingPunct="1">
        <a:lnSpc>
          <a:spcPct val="90000"/>
        </a:lnSpc>
        <a:spcBef>
          <a:spcPct val="0"/>
        </a:spcBef>
        <a:buNone/>
        <a:defRPr sz="7256" b="1" i="0" kern="1200">
          <a:solidFill>
            <a:schemeClr val="tx1"/>
          </a:solidFill>
          <a:latin typeface="Arial Black" panose="020B0604020202020204" pitchFamily="34" charset="0"/>
          <a:ea typeface="+mj-ea"/>
          <a:cs typeface="Arial Black" panose="020B0604020202020204" pitchFamily="34" charset="0"/>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userDrawn="1">
          <p15:clr>
            <a:srgbClr val="F26B43"/>
          </p15:clr>
        </p15:guide>
        <p15:guide id="2" pos="63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266" y="602203"/>
            <a:ext cx="17341156" cy="218625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382266" y="3011014"/>
            <a:ext cx="17341156" cy="717668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6985893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2" r:id="rId5"/>
    <p:sldLayoutId id="2147483823" r:id="rId6"/>
    <p:sldLayoutId id="2147483825" r:id="rId7"/>
    <p:sldLayoutId id="2147483827" r:id="rId8"/>
    <p:sldLayoutId id="2147483828" r:id="rId9"/>
    <p:sldLayoutId id="2147483829" r:id="rId10"/>
    <p:sldLayoutId id="2147483824" r:id="rId11"/>
    <p:sldLayoutId id="2147483826" r:id="rId12"/>
  </p:sldLayoutIdLst>
  <p:txStyles>
    <p:titleStyle>
      <a:lvl1pPr algn="l" defTabSz="1507937" rtl="0" eaLnBrk="1" latinLnBrk="0" hangingPunct="1">
        <a:lnSpc>
          <a:spcPct val="90000"/>
        </a:lnSpc>
        <a:spcBef>
          <a:spcPct val="0"/>
        </a:spcBef>
        <a:buNone/>
        <a:defRPr sz="7256" b="1" i="0" kern="1200">
          <a:solidFill>
            <a:schemeClr val="tx1"/>
          </a:solidFill>
          <a:latin typeface="Arial Black" panose="020B0604020202020204" pitchFamily="34" charset="0"/>
          <a:ea typeface="+mj-ea"/>
          <a:cs typeface="Arial Black" panose="020B0604020202020204" pitchFamily="34" charset="0"/>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8093" y="602203"/>
            <a:ext cx="17341156" cy="218625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48093" y="3011014"/>
            <a:ext cx="17341156" cy="717668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713102EE-8B71-992E-278C-CAD5A03D2EAD}"/>
              </a:ext>
            </a:extLst>
          </p:cNvPr>
          <p:cNvPicPr>
            <a:picLocks noChangeAspect="1"/>
          </p:cNvPicPr>
          <p:nvPr userDrawn="1"/>
        </p:nvPicPr>
        <p:blipFill>
          <a:blip r:embed="rId10"/>
          <a:stretch>
            <a:fillRect/>
          </a:stretch>
        </p:blipFill>
        <p:spPr>
          <a:xfrm>
            <a:off x="997293" y="10384807"/>
            <a:ext cx="4098610" cy="439572"/>
          </a:xfrm>
          <a:prstGeom prst="rect">
            <a:avLst/>
          </a:prstGeom>
        </p:spPr>
      </p:pic>
    </p:spTree>
    <p:extLst>
      <p:ext uri="{BB962C8B-B14F-4D97-AF65-F5344CB8AC3E}">
        <p14:creationId xmlns:p14="http://schemas.microsoft.com/office/powerpoint/2010/main" val="18517215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Lst>
  <p:txStyles>
    <p:titleStyle>
      <a:lvl1pPr algn="l" defTabSz="1507937" rtl="0" eaLnBrk="1" latinLnBrk="0" hangingPunct="1">
        <a:lnSpc>
          <a:spcPct val="90000"/>
        </a:lnSpc>
        <a:spcBef>
          <a:spcPct val="0"/>
        </a:spcBef>
        <a:buNone/>
        <a:defRPr sz="7256" b="1" i="0" kern="1200">
          <a:solidFill>
            <a:schemeClr val="bg1"/>
          </a:solidFill>
          <a:latin typeface="Arial Black" panose="020B0604020202020204" pitchFamily="34" charset="0"/>
          <a:ea typeface="+mj-ea"/>
          <a:cs typeface="Arial Black" panose="020B0604020202020204" pitchFamily="34" charset="0"/>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8093" y="602203"/>
            <a:ext cx="17341156" cy="2186259"/>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048093" y="3011014"/>
            <a:ext cx="17341156" cy="717668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5590C867-AC56-8DF0-61AE-9E885EAB84EF}"/>
              </a:ext>
            </a:extLst>
          </p:cNvPr>
          <p:cNvPicPr>
            <a:picLocks noChangeAspect="1"/>
          </p:cNvPicPr>
          <p:nvPr userDrawn="1"/>
        </p:nvPicPr>
        <p:blipFill>
          <a:blip r:embed="rId10"/>
          <a:stretch>
            <a:fillRect/>
          </a:stretch>
        </p:blipFill>
        <p:spPr>
          <a:xfrm>
            <a:off x="1019284" y="10372552"/>
            <a:ext cx="4081036" cy="437688"/>
          </a:xfrm>
          <a:prstGeom prst="rect">
            <a:avLst/>
          </a:prstGeom>
        </p:spPr>
      </p:pic>
    </p:spTree>
    <p:extLst>
      <p:ext uri="{BB962C8B-B14F-4D97-AF65-F5344CB8AC3E}">
        <p14:creationId xmlns:p14="http://schemas.microsoft.com/office/powerpoint/2010/main" val="318999663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Lst>
  <p:txStyles>
    <p:titleStyle>
      <a:lvl1pPr algn="l" defTabSz="1507937" rtl="0" eaLnBrk="1" latinLnBrk="0" hangingPunct="1">
        <a:lnSpc>
          <a:spcPct val="90000"/>
        </a:lnSpc>
        <a:spcBef>
          <a:spcPct val="0"/>
        </a:spcBef>
        <a:buNone/>
        <a:defRPr sz="7256" b="1" i="0" kern="1200">
          <a:solidFill>
            <a:schemeClr val="tx1"/>
          </a:solidFill>
          <a:latin typeface="Arial Black" panose="020B0604020202020204" pitchFamily="34" charset="0"/>
          <a:ea typeface="+mj-ea"/>
          <a:cs typeface="Arial Black" panose="020B0604020202020204" pitchFamily="34" charset="0"/>
        </a:defRPr>
      </a:lvl1pPr>
    </p:titleStyle>
    <p:body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46.emf"/><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mailto:richard.markuzzi@servicenow.com" TargetMode="Externa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hyperlink" Target="https://prospectingpartnerdrive.nowcomms.co.u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rospectingpartnerdrive.nowcomms.co.uk/" TargetMode="External"/><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hyperlink" Target="https://prospectingpartnerdrive.nowcomms.co.uk/" TargetMode="External"/><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7A45-B7C7-F74F-5F7D-7D25F7445B8A}"/>
              </a:ext>
            </a:extLst>
          </p:cNvPr>
          <p:cNvSpPr>
            <a:spLocks noGrp="1"/>
          </p:cNvSpPr>
          <p:nvPr>
            <p:ph type="ctrTitle"/>
          </p:nvPr>
        </p:nvSpPr>
        <p:spPr>
          <a:xfrm>
            <a:off x="899069" y="6675120"/>
            <a:ext cx="11644114" cy="3077932"/>
          </a:xfrm>
        </p:spPr>
        <p:txBody>
          <a:bodyPr>
            <a:noAutofit/>
          </a:bodyPr>
          <a:lstStyle/>
          <a:p>
            <a:pPr>
              <a:lnSpc>
                <a:spcPct val="80000"/>
              </a:lnSpc>
            </a:pPr>
            <a:r>
              <a:rPr lang="en-GB" sz="9500" dirty="0">
                <a:solidFill>
                  <a:schemeClr val="bg1"/>
                </a:solidFill>
              </a:rPr>
              <a:t>READY. SET. PARTNER.</a:t>
            </a:r>
            <a:br>
              <a:rPr lang="en-GB" sz="9500" dirty="0">
                <a:solidFill>
                  <a:srgbClr val="62D84E"/>
                </a:solidFill>
              </a:rPr>
            </a:br>
            <a:r>
              <a:rPr lang="en-GB" sz="9500" dirty="0">
                <a:solidFill>
                  <a:schemeClr val="tx1"/>
                </a:solidFill>
              </a:rPr>
              <a:t>PROSPECTING.</a:t>
            </a:r>
            <a:endParaRPr lang="en-US" sz="9500" dirty="0">
              <a:solidFill>
                <a:schemeClr val="tx1"/>
              </a:solidFill>
            </a:endParaRPr>
          </a:p>
        </p:txBody>
      </p:sp>
      <p:pic>
        <p:nvPicPr>
          <p:cNvPr id="4" name="Picture 3">
            <a:extLst>
              <a:ext uri="{FF2B5EF4-FFF2-40B4-BE49-F238E27FC236}">
                <a16:creationId xmlns:a16="http://schemas.microsoft.com/office/drawing/2014/main" id="{0A7704E2-4B32-15D7-3A7F-7450BD51B883}"/>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5417714" y="5666549"/>
            <a:ext cx="3600434" cy="6804777"/>
          </a:xfrm>
          <a:prstGeom prst="roundRect">
            <a:avLst>
              <a:gd name="adj" fmla="val 18323"/>
            </a:avLst>
          </a:prstGeom>
        </p:spPr>
      </p:pic>
      <p:pic>
        <p:nvPicPr>
          <p:cNvPr id="5" name="Picture 4">
            <a:extLst>
              <a:ext uri="{FF2B5EF4-FFF2-40B4-BE49-F238E27FC236}">
                <a16:creationId xmlns:a16="http://schemas.microsoft.com/office/drawing/2014/main" id="{1B8B9828-1F45-414A-61E5-13998353AFB1}"/>
              </a:ext>
            </a:extLst>
          </p:cNvPr>
          <p:cNvPicPr>
            <a:picLocks/>
          </p:cNvPicPr>
          <p:nvPr/>
        </p:nvPicPr>
        <p:blipFill rotWithShape="1">
          <a:blip r:embed="rId3" cstate="screen">
            <a:extLst>
              <a:ext uri="{28A0092B-C50C-407E-A947-70E740481C1C}">
                <a14:useLocalDpi xmlns:a14="http://schemas.microsoft.com/office/drawing/2010/main"/>
              </a:ext>
            </a:extLst>
          </a:blip>
          <a:srcRect l="15875" t="-17109" r="15875" b="17109"/>
          <a:stretch/>
        </p:blipFill>
        <p:spPr>
          <a:xfrm>
            <a:off x="15440985" y="-1527122"/>
            <a:ext cx="3600434" cy="7033842"/>
          </a:xfrm>
          <a:prstGeom prst="roundRect">
            <a:avLst>
              <a:gd name="adj" fmla="val 18323"/>
            </a:avLst>
          </a:prstGeom>
        </p:spPr>
      </p:pic>
      <p:pic>
        <p:nvPicPr>
          <p:cNvPr id="6" name="Picture 5">
            <a:extLst>
              <a:ext uri="{FF2B5EF4-FFF2-40B4-BE49-F238E27FC236}">
                <a16:creationId xmlns:a16="http://schemas.microsoft.com/office/drawing/2014/main" id="{5FF28D31-D08E-6E85-6206-1270906F7B4D}"/>
              </a:ext>
            </a:extLst>
          </p:cNvPr>
          <p:cNvPicPr>
            <a:picLocks/>
          </p:cNvPicPr>
          <p:nvPr/>
        </p:nvPicPr>
        <p:blipFill rotWithShape="1">
          <a:blip r:embed="rId4" cstate="screen">
            <a:extLst>
              <a:ext uri="{28A0092B-C50C-407E-A947-70E740481C1C}">
                <a14:useLocalDpi xmlns:a14="http://schemas.microsoft.com/office/drawing/2010/main"/>
              </a:ext>
            </a:extLst>
          </a:blip>
          <a:srcRect t="-13764"/>
          <a:stretch/>
        </p:blipFill>
        <p:spPr>
          <a:xfrm>
            <a:off x="11618972" y="-1530130"/>
            <a:ext cx="3600434" cy="6130920"/>
          </a:xfrm>
          <a:prstGeom prst="roundRect">
            <a:avLst>
              <a:gd name="adj" fmla="val 18323"/>
            </a:avLst>
          </a:prstGeom>
        </p:spPr>
      </p:pic>
      <p:pic>
        <p:nvPicPr>
          <p:cNvPr id="7" name="Picture 6">
            <a:extLst>
              <a:ext uri="{FF2B5EF4-FFF2-40B4-BE49-F238E27FC236}">
                <a16:creationId xmlns:a16="http://schemas.microsoft.com/office/drawing/2014/main" id="{016C37EA-F6D5-15A4-01DF-9ED0FD0FE7CA}"/>
              </a:ext>
            </a:extLst>
          </p:cNvPr>
          <p:cNvPicPr>
            <a:picLocks/>
          </p:cNvPicPr>
          <p:nvPr/>
        </p:nvPicPr>
        <p:blipFill rotWithShape="1">
          <a:blip r:embed="rId5" cstate="screen">
            <a:extLst>
              <a:ext uri="{28A0092B-C50C-407E-A947-70E740481C1C}">
                <a14:useLocalDpi xmlns:a14="http://schemas.microsoft.com/office/drawing/2010/main"/>
              </a:ext>
            </a:extLst>
          </a:blip>
          <a:srcRect l="15689" t="2388" r="15689"/>
          <a:stretch/>
        </p:blipFill>
        <p:spPr>
          <a:xfrm>
            <a:off x="11618972" y="4788687"/>
            <a:ext cx="3600434" cy="7682639"/>
          </a:xfrm>
          <a:prstGeom prst="roundRect">
            <a:avLst>
              <a:gd name="adj" fmla="val 18323"/>
            </a:avLst>
          </a:prstGeom>
        </p:spPr>
      </p:pic>
      <p:sp>
        <p:nvSpPr>
          <p:cNvPr id="11" name="Text Placeholder 5">
            <a:extLst>
              <a:ext uri="{FF2B5EF4-FFF2-40B4-BE49-F238E27FC236}">
                <a16:creationId xmlns:a16="http://schemas.microsoft.com/office/drawing/2014/main" id="{576CA7EC-8333-4485-2753-A8C3AD0A345C}"/>
              </a:ext>
            </a:extLst>
          </p:cNvPr>
          <p:cNvSpPr txBox="1">
            <a:spLocks/>
          </p:cNvSpPr>
          <p:nvPr/>
        </p:nvSpPr>
        <p:spPr>
          <a:xfrm>
            <a:off x="913358" y="9686733"/>
            <a:ext cx="12726442" cy="2459230"/>
          </a:xfrm>
          <a:prstGeom prst="rect">
            <a:avLst/>
          </a:prstGeom>
        </p:spPr>
        <p:txBody>
          <a:bodyPr>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buNone/>
            </a:pPr>
            <a:r>
              <a:rPr lang="en-GB" sz="3700" b="0" dirty="0">
                <a:solidFill>
                  <a:schemeClr val="bg1"/>
                </a:solidFill>
              </a:rPr>
              <a:t>Driving Pipeline Movement and Deal Closures​</a:t>
            </a:r>
          </a:p>
        </p:txBody>
      </p:sp>
    </p:spTree>
    <p:extLst>
      <p:ext uri="{BB962C8B-B14F-4D97-AF65-F5344CB8AC3E}">
        <p14:creationId xmlns:p14="http://schemas.microsoft.com/office/powerpoint/2010/main" val="175673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6E478D6F-1CC5-9D88-B136-D230915E3103}"/>
              </a:ext>
            </a:extLst>
          </p:cNvPr>
          <p:cNvSpPr/>
          <p:nvPr/>
        </p:nvSpPr>
        <p:spPr>
          <a:xfrm>
            <a:off x="1025209" y="1788459"/>
            <a:ext cx="5796000" cy="821030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6F32A2-EB17-C113-DE78-3324E7D28B64}"/>
              </a:ext>
            </a:extLst>
          </p:cNvPr>
          <p:cNvPicPr>
            <a:picLocks noChangeAspect="1"/>
          </p:cNvPicPr>
          <p:nvPr/>
        </p:nvPicPr>
        <p:blipFill>
          <a:blip r:embed="rId3" cstate="screen">
            <a:extLst>
              <a:ext uri="{28A0092B-C50C-407E-A947-70E740481C1C}">
                <a14:useLocalDpi xmlns:a14="http://schemas.microsoft.com/office/drawing/2010/main"/>
              </a:ext>
            </a:extLst>
          </a:blip>
          <a:srcRect t="25831" b="25831"/>
          <a:stretch/>
        </p:blipFill>
        <p:spPr>
          <a:xfrm>
            <a:off x="-12739291" y="536195"/>
            <a:ext cx="13470869" cy="9447083"/>
          </a:xfrm>
          <a:prstGeom prst="roundRect">
            <a:avLst>
              <a:gd name="adj" fmla="val 2524"/>
            </a:avLst>
          </a:prstGeom>
        </p:spPr>
      </p:pic>
      <p:pic>
        <p:nvPicPr>
          <p:cNvPr id="9" name="Picture 8">
            <a:extLst>
              <a:ext uri="{FF2B5EF4-FFF2-40B4-BE49-F238E27FC236}">
                <a16:creationId xmlns:a16="http://schemas.microsoft.com/office/drawing/2014/main" id="{8AF4F35A-A088-E1D6-B670-716D0EA43C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3869" y="516316"/>
            <a:ext cx="13470867" cy="9447083"/>
          </a:xfrm>
          <a:prstGeom prst="roundRect">
            <a:avLst>
              <a:gd name="adj" fmla="val 5049"/>
            </a:avLst>
          </a:prstGeom>
        </p:spPr>
      </p:pic>
      <p:sp>
        <p:nvSpPr>
          <p:cNvPr id="14" name="Rounded Rectangle 13">
            <a:extLst>
              <a:ext uri="{FF2B5EF4-FFF2-40B4-BE49-F238E27FC236}">
                <a16:creationId xmlns:a16="http://schemas.microsoft.com/office/drawing/2014/main" id="{09A51633-1DD2-C792-A7C5-39D81CB4061C}"/>
              </a:ext>
            </a:extLst>
          </p:cNvPr>
          <p:cNvSpPr/>
          <p:nvPr/>
        </p:nvSpPr>
        <p:spPr>
          <a:xfrm>
            <a:off x="7134461" y="1788459"/>
            <a:ext cx="5796000" cy="821030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6DCB48CE-63ED-E228-83E5-AF2BB0016D6B}"/>
              </a:ext>
            </a:extLst>
          </p:cNvPr>
          <p:cNvSpPr/>
          <p:nvPr/>
        </p:nvSpPr>
        <p:spPr>
          <a:xfrm>
            <a:off x="13243713" y="1788459"/>
            <a:ext cx="5796000" cy="821030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3">
            <a:extLst>
              <a:ext uri="{FF2B5EF4-FFF2-40B4-BE49-F238E27FC236}">
                <a16:creationId xmlns:a16="http://schemas.microsoft.com/office/drawing/2014/main" id="{3970499A-0264-6C4C-55EB-B288D10775BE}"/>
              </a:ext>
            </a:extLst>
          </p:cNvPr>
          <p:cNvSpPr txBox="1"/>
          <p:nvPr/>
        </p:nvSpPr>
        <p:spPr>
          <a:xfrm>
            <a:off x="1524869" y="2078091"/>
            <a:ext cx="4674225" cy="6299427"/>
          </a:xfrm>
          <a:prstGeom prst="rect">
            <a:avLst/>
          </a:prstGeom>
        </p:spPr>
        <p:txBody>
          <a:bodyPr vert="horz" wrap="square" lIns="0" tIns="121285" rIns="0" bIns="0" rtlCol="0" anchor="t">
            <a:noAutofit/>
          </a:bodyPr>
          <a:lstStyle/>
          <a:p>
            <a:pPr marR="5080" defTabSz="457040">
              <a:lnSpc>
                <a:spcPct val="90000"/>
              </a:lnSpc>
              <a:spcAft>
                <a:spcPts val="1200"/>
              </a:spcAft>
              <a:defRPr/>
            </a:pPr>
            <a:r>
              <a:rPr lang="en-GB" sz="3600" b="1" kern="100" dirty="0">
                <a:latin typeface="Arial Black"/>
                <a:cs typeface="Arial Black" panose="020B0604020202020204" pitchFamily="34" charset="0"/>
              </a:rPr>
              <a:t>PARTNER</a:t>
            </a:r>
            <a:br>
              <a:rPr lang="en-GB" sz="3600" b="1" kern="100" dirty="0">
                <a:latin typeface="Arial Black"/>
                <a:cs typeface="Arial Black" panose="020B0604020202020204" pitchFamily="34" charset="0"/>
              </a:rPr>
            </a:br>
            <a:r>
              <a:rPr lang="en-GB" sz="3600" b="1" kern="100" dirty="0">
                <a:solidFill>
                  <a:schemeClr val="tx2"/>
                </a:solidFill>
                <a:latin typeface="Arial Black"/>
                <a:cs typeface="Arial Black" panose="020B0604020202020204" pitchFamily="34" charset="0"/>
              </a:rPr>
              <a:t>PLAYBOOK</a:t>
            </a:r>
            <a:endParaRPr lang="en-GB" sz="3600" b="1" kern="100" dirty="0">
              <a:solidFill>
                <a:schemeClr val="tx2"/>
              </a:solidFill>
              <a:latin typeface="Arial Black" panose="020B0604020202020204" pitchFamily="34" charset="0"/>
              <a:cs typeface="Arial Black" panose="020B0604020202020204" pitchFamily="34" charset="0"/>
            </a:endParaRPr>
          </a:p>
          <a:p>
            <a:pPr marL="285750" lvl="0" indent="-285750" defTabSz="457040">
              <a:lnSpc>
                <a:spcPct val="120000"/>
              </a:lnSpc>
              <a:spcAft>
                <a:spcPts val="1200"/>
              </a:spcAft>
              <a:buFont typeface="Arial" panose="020B0604020202020204" pitchFamily="34" charset="0"/>
              <a:buChar char="•"/>
              <a:defRPr/>
            </a:pPr>
            <a:r>
              <a:rPr lang="en-GB" dirty="0">
                <a:latin typeface="Arial"/>
                <a:cs typeface="Arial"/>
              </a:rPr>
              <a:t>The playbook serves as your partner’s go-to guide, ensuring you and your partners are aligned on strategies and objectives, making the campaign journey seamless and focused.</a:t>
            </a:r>
          </a:p>
          <a:p>
            <a:pPr marL="285750" lvl="0" indent="-285750" defTabSz="457040">
              <a:lnSpc>
                <a:spcPct val="120000"/>
              </a:lnSpc>
              <a:spcAft>
                <a:spcPts val="1200"/>
              </a:spcAft>
              <a:buFont typeface="Arial" panose="020B0604020202020204" pitchFamily="34" charset="0"/>
              <a:buChar char="•"/>
              <a:defRPr/>
            </a:pPr>
            <a:r>
              <a:rPr lang="en-GB" dirty="0">
                <a:latin typeface="Arial"/>
                <a:cs typeface="Arial"/>
              </a:rPr>
              <a:t>Use the playbook to inspire innovative approaches and strategies, encouraging your partners to think outside the box and achieve outstanding results.</a:t>
            </a:r>
          </a:p>
        </p:txBody>
      </p:sp>
      <p:sp>
        <p:nvSpPr>
          <p:cNvPr id="20" name="Title 8">
            <a:extLst>
              <a:ext uri="{FF2B5EF4-FFF2-40B4-BE49-F238E27FC236}">
                <a16:creationId xmlns:a16="http://schemas.microsoft.com/office/drawing/2014/main" id="{FE309081-D992-F528-8720-1A6202A49864}"/>
              </a:ext>
            </a:extLst>
          </p:cNvPr>
          <p:cNvSpPr txBox="1">
            <a:spLocks/>
          </p:cNvSpPr>
          <p:nvPr/>
        </p:nvSpPr>
        <p:spPr>
          <a:xfrm>
            <a:off x="1093327" y="814490"/>
            <a:ext cx="17857282" cy="1535521"/>
          </a:xfrm>
          <a:prstGeom prst="rect">
            <a:avLst/>
          </a:prstGeom>
        </p:spPr>
        <p:txBody>
          <a:bodyPr vert="horz" lIns="91440" tIns="45720" rIns="91440" bIns="45720" rtlCol="0" anchor="t">
            <a:noAutofit/>
          </a:bodyPr>
          <a:lstStyle>
            <a:lvl1pPr algn="l" defTabSz="1507937" rtl="0" eaLnBrk="1" latinLnBrk="0" hangingPunct="1">
              <a:lnSpc>
                <a:spcPct val="70000"/>
              </a:lnSpc>
              <a:spcBef>
                <a:spcPct val="0"/>
              </a:spcBef>
              <a:buNone/>
              <a:defRPr sz="8200" b="1" i="0" kern="1200">
                <a:solidFill>
                  <a:schemeClr val="tx1"/>
                </a:solidFill>
                <a:latin typeface="Arial Black" panose="020B0604020202020204" pitchFamily="34" charset="0"/>
                <a:ea typeface="+mj-ea"/>
                <a:cs typeface="Arial Black" panose="020B0604020202020204" pitchFamily="34" charset="0"/>
              </a:defRPr>
            </a:lvl1pPr>
          </a:lstStyle>
          <a:p>
            <a:pPr>
              <a:lnSpc>
                <a:spcPct val="90000"/>
              </a:lnSpc>
              <a:spcAft>
                <a:spcPts val="1200"/>
              </a:spcAft>
            </a:pPr>
            <a:r>
              <a:rPr lang="en-US" sz="4800" spc="-100" dirty="0">
                <a:solidFill>
                  <a:schemeClr val="tx2"/>
                </a:solidFill>
              </a:rPr>
              <a:t>PARTNER</a:t>
            </a:r>
            <a:r>
              <a:rPr lang="en-US" sz="4800" spc="-100" dirty="0"/>
              <a:t> </a:t>
            </a:r>
            <a:r>
              <a:rPr lang="en-US" sz="4800" spc="-100" dirty="0">
                <a:solidFill>
                  <a:schemeClr val="bg1"/>
                </a:solidFill>
              </a:rPr>
              <a:t>RESOURCES</a:t>
            </a:r>
            <a:endParaRPr lang="en-US" sz="3200" b="0" kern="100" dirty="0">
              <a:solidFill>
                <a:schemeClr val="bg1"/>
              </a:solidFill>
              <a:latin typeface="Arial" panose="020B0604020202020204" pitchFamily="34" charset="0"/>
              <a:ea typeface="+mn-ea"/>
              <a:cs typeface="Arial" panose="020B0604020202020204" pitchFamily="34" charset="0"/>
            </a:endParaRPr>
          </a:p>
        </p:txBody>
      </p:sp>
      <p:sp>
        <p:nvSpPr>
          <p:cNvPr id="21" name="object 3">
            <a:extLst>
              <a:ext uri="{FF2B5EF4-FFF2-40B4-BE49-F238E27FC236}">
                <a16:creationId xmlns:a16="http://schemas.microsoft.com/office/drawing/2014/main" id="{243F9CC2-B9A2-1C52-DC59-5A5B70AAF3EF}"/>
              </a:ext>
            </a:extLst>
          </p:cNvPr>
          <p:cNvSpPr txBox="1"/>
          <p:nvPr/>
        </p:nvSpPr>
        <p:spPr>
          <a:xfrm>
            <a:off x="7684855" y="2214051"/>
            <a:ext cx="4674225" cy="6299427"/>
          </a:xfrm>
          <a:prstGeom prst="rect">
            <a:avLst/>
          </a:prstGeom>
        </p:spPr>
        <p:txBody>
          <a:bodyPr vert="horz" wrap="square" lIns="0" tIns="121285" rIns="0" bIns="0" rtlCol="0">
            <a:noAutofit/>
          </a:bodyPr>
          <a:lstStyle/>
          <a:p>
            <a:pPr marR="5080" defTabSz="457040">
              <a:lnSpc>
                <a:spcPct val="90000"/>
              </a:lnSpc>
              <a:spcAft>
                <a:spcPts val="1200"/>
              </a:spcAft>
              <a:defRPr/>
            </a:pPr>
            <a:r>
              <a:rPr lang="en-GB" sz="3600" b="1" kern="100" dirty="0">
                <a:latin typeface="Arial Black" panose="020B0604020202020204" pitchFamily="34" charset="0"/>
                <a:cs typeface="Arial Black" panose="020B0604020202020204" pitchFamily="34" charset="0"/>
              </a:rPr>
              <a:t>EMAIL</a:t>
            </a:r>
            <a:br>
              <a:rPr lang="en-GB" sz="3600" b="1" kern="100" dirty="0">
                <a:latin typeface="Arial Black" panose="020B0604020202020204" pitchFamily="34" charset="0"/>
                <a:cs typeface="Arial Black" panose="020B0604020202020204" pitchFamily="34" charset="0"/>
              </a:rPr>
            </a:br>
            <a:r>
              <a:rPr lang="en-GB" sz="3600" b="1" kern="100" dirty="0">
                <a:solidFill>
                  <a:schemeClr val="tx2"/>
                </a:solidFill>
                <a:latin typeface="Arial Black" panose="020B0604020202020204" pitchFamily="34" charset="0"/>
                <a:cs typeface="Arial Black" panose="020B0604020202020204" pitchFamily="34" charset="0"/>
              </a:rPr>
              <a:t>TEMPLATES</a:t>
            </a:r>
          </a:p>
          <a:p>
            <a:pPr marL="285750" lvl="0" indent="-285750" defTabSz="457040">
              <a:lnSpc>
                <a:spcPct val="120000"/>
              </a:lnSpc>
              <a:buFont typeface="Arial" panose="020B0604020202020204" pitchFamily="34" charset="0"/>
              <a:buChar char="•"/>
              <a:defRPr/>
            </a:pPr>
            <a:r>
              <a:rPr lang="en-GB" dirty="0">
                <a:latin typeface="Arial" panose="020B0604020202020204" pitchFamily="34" charset="0"/>
                <a:cs typeface="Arial" panose="020B0604020202020204" pitchFamily="34" charset="0"/>
              </a:rPr>
              <a:t>Save time with ready-to-use templates that ensure messages are clear, professional, and aligned with campaign goals, enhancing prospect engagement at whatever stage of the funnel they are.</a:t>
            </a:r>
          </a:p>
        </p:txBody>
      </p:sp>
      <p:sp>
        <p:nvSpPr>
          <p:cNvPr id="22" name="object 3">
            <a:extLst>
              <a:ext uri="{FF2B5EF4-FFF2-40B4-BE49-F238E27FC236}">
                <a16:creationId xmlns:a16="http://schemas.microsoft.com/office/drawing/2014/main" id="{6144182A-B7D0-F609-85CD-2B701CE71DE6}"/>
              </a:ext>
            </a:extLst>
          </p:cNvPr>
          <p:cNvSpPr txBox="1"/>
          <p:nvPr/>
        </p:nvSpPr>
        <p:spPr>
          <a:xfrm>
            <a:off x="13804600" y="2214051"/>
            <a:ext cx="4674225" cy="6299427"/>
          </a:xfrm>
          <a:prstGeom prst="rect">
            <a:avLst/>
          </a:prstGeom>
        </p:spPr>
        <p:txBody>
          <a:bodyPr vert="horz" wrap="square" lIns="0" tIns="121285" rIns="0" bIns="0" rtlCol="0">
            <a:noAutofit/>
          </a:bodyPr>
          <a:lstStyle/>
          <a:p>
            <a:pPr marR="5080" defTabSz="457040">
              <a:lnSpc>
                <a:spcPct val="90000"/>
              </a:lnSpc>
              <a:spcAft>
                <a:spcPts val="1200"/>
              </a:spcAft>
              <a:defRPr/>
            </a:pPr>
            <a:r>
              <a:rPr lang="en-GB" sz="3600" b="1" kern="100" dirty="0">
                <a:latin typeface="Arial Black" panose="020B0604020202020204" pitchFamily="34" charset="0"/>
                <a:cs typeface="Arial Black" panose="020B0604020202020204" pitchFamily="34" charset="0"/>
              </a:rPr>
              <a:t>CALL</a:t>
            </a:r>
            <a:br>
              <a:rPr lang="en-GB" sz="3600" b="1" kern="100" dirty="0">
                <a:latin typeface="Arial Black" panose="020B0604020202020204" pitchFamily="34" charset="0"/>
                <a:cs typeface="Arial Black" panose="020B0604020202020204" pitchFamily="34" charset="0"/>
              </a:rPr>
            </a:br>
            <a:r>
              <a:rPr lang="en-GB" sz="3600" b="1" kern="100" dirty="0">
                <a:solidFill>
                  <a:schemeClr val="tx2"/>
                </a:solidFill>
                <a:latin typeface="Arial Black" panose="020B0604020202020204" pitchFamily="34" charset="0"/>
                <a:cs typeface="Arial Black" panose="020B0604020202020204" pitchFamily="34" charset="0"/>
              </a:rPr>
              <a:t>TRACKING</a:t>
            </a:r>
            <a:br>
              <a:rPr lang="en-GB" sz="3600" b="1" kern="100" dirty="0">
                <a:solidFill>
                  <a:schemeClr val="tx2"/>
                </a:solidFill>
                <a:latin typeface="Arial Black" panose="020B0604020202020204" pitchFamily="34" charset="0"/>
                <a:cs typeface="Arial Black" panose="020B0604020202020204" pitchFamily="34" charset="0"/>
              </a:rPr>
            </a:br>
            <a:r>
              <a:rPr lang="en-GB" sz="3600" b="1" kern="100" dirty="0">
                <a:solidFill>
                  <a:schemeClr val="tx2"/>
                </a:solidFill>
                <a:latin typeface="Arial Black" panose="020B0604020202020204" pitchFamily="34" charset="0"/>
                <a:cs typeface="Arial Black" panose="020B0604020202020204" pitchFamily="34" charset="0"/>
              </a:rPr>
              <a:t>SHEETS</a:t>
            </a:r>
          </a:p>
          <a:p>
            <a:pPr marL="285750" lvl="0" indent="-285750" defTabSz="457040">
              <a:lnSpc>
                <a:spcPct val="120000"/>
              </a:lnSpc>
              <a:spcAft>
                <a:spcPts val="1200"/>
              </a:spcAft>
              <a:buFont typeface="Arial" panose="020B0604020202020204" pitchFamily="34" charset="0"/>
              <a:buChar char="•"/>
              <a:defRPr/>
            </a:pPr>
            <a:r>
              <a:rPr lang="en-GB" dirty="0">
                <a:latin typeface="Arial" panose="020B0604020202020204" pitchFamily="34" charset="0"/>
                <a:cs typeface="Arial" panose="020B0604020202020204" pitchFamily="34" charset="0"/>
              </a:rPr>
              <a:t>Partners can keep track of every interaction and save time when updating their CRM after every call. </a:t>
            </a:r>
          </a:p>
          <a:p>
            <a:pPr marL="285750" lvl="0" indent="-285750" defTabSz="457040">
              <a:lnSpc>
                <a:spcPct val="120000"/>
              </a:lnSpc>
              <a:spcAft>
                <a:spcPts val="1200"/>
              </a:spcAft>
              <a:buFont typeface="Arial" panose="020B0604020202020204" pitchFamily="34" charset="0"/>
              <a:buChar char="•"/>
              <a:defRPr/>
            </a:pPr>
            <a:r>
              <a:rPr lang="en-GB" dirty="0">
                <a:latin typeface="Arial" panose="020B0604020202020204" pitchFamily="34" charset="0"/>
                <a:cs typeface="Arial" panose="020B0604020202020204" pitchFamily="34" charset="0"/>
              </a:rPr>
              <a:t>Use the insights from tracking sheets to make informed decisions, optimising the campaign's impact and helping your partners succeed every step of the way.</a:t>
            </a:r>
          </a:p>
          <a:p>
            <a:pPr marL="285750" lvl="0" indent="-285750" defTabSz="457040">
              <a:lnSpc>
                <a:spcPct val="120000"/>
              </a:lnSpc>
              <a:spcAft>
                <a:spcPts val="1200"/>
              </a:spcAft>
              <a:buFont typeface="Arial" panose="020B0604020202020204" pitchFamily="34" charset="0"/>
              <a:buChar char="•"/>
              <a:defRPr/>
            </a:pPr>
            <a:r>
              <a:rPr lang="en-GB" dirty="0">
                <a:latin typeface="Arial" panose="020B0604020202020204" pitchFamily="34" charset="0"/>
                <a:cs typeface="Arial" panose="020B0604020202020204" pitchFamily="34" charset="0"/>
              </a:rPr>
              <a:t>The tracking sheet can be easily downloaded and printed to keep with</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them whilst prospecting.</a:t>
            </a:r>
          </a:p>
        </p:txBody>
      </p:sp>
      <p:pic>
        <p:nvPicPr>
          <p:cNvPr id="23" name="Picture 22" descr="A blue and green book with a bookmark&#10;&#10;Description automatically generated">
            <a:extLst>
              <a:ext uri="{FF2B5EF4-FFF2-40B4-BE49-F238E27FC236}">
                <a16:creationId xmlns:a16="http://schemas.microsoft.com/office/drawing/2014/main" id="{34C96834-9C93-7FF7-06C3-38E5AE7ED3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6490" y="7170964"/>
            <a:ext cx="2902303" cy="2902303"/>
          </a:xfrm>
          <a:prstGeom prst="rect">
            <a:avLst/>
          </a:prstGeom>
        </p:spPr>
      </p:pic>
      <p:pic>
        <p:nvPicPr>
          <p:cNvPr id="25" name="Picture 24" descr="A blue and pink computer screen&#10;&#10;Description automatically generated">
            <a:extLst>
              <a:ext uri="{FF2B5EF4-FFF2-40B4-BE49-F238E27FC236}">
                <a16:creationId xmlns:a16="http://schemas.microsoft.com/office/drawing/2014/main" id="{79DA684F-59A9-22F4-B512-1712C2F15E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3116" y="7298829"/>
            <a:ext cx="2508755" cy="2508755"/>
          </a:xfrm>
          <a:prstGeom prst="rect">
            <a:avLst/>
          </a:prstGeom>
        </p:spPr>
      </p:pic>
      <p:pic>
        <p:nvPicPr>
          <p:cNvPr id="27" name="Picture 26">
            <a:extLst>
              <a:ext uri="{FF2B5EF4-FFF2-40B4-BE49-F238E27FC236}">
                <a16:creationId xmlns:a16="http://schemas.microsoft.com/office/drawing/2014/main" id="{B0941C52-1F86-5523-2013-00BC10054974}"/>
              </a:ext>
            </a:extLst>
          </p:cNvPr>
          <p:cNvPicPr>
            <a:picLocks noChangeAspect="1"/>
          </p:cNvPicPr>
          <p:nvPr/>
        </p:nvPicPr>
        <p:blipFill>
          <a:blip r:embed="rId7"/>
          <a:stretch>
            <a:fillRect/>
          </a:stretch>
        </p:blipFill>
        <p:spPr>
          <a:xfrm>
            <a:off x="16983223" y="7588819"/>
            <a:ext cx="1336044" cy="1757952"/>
          </a:xfrm>
          <a:prstGeom prst="rect">
            <a:avLst/>
          </a:prstGeom>
        </p:spPr>
      </p:pic>
    </p:spTree>
    <p:extLst>
      <p:ext uri="{BB962C8B-B14F-4D97-AF65-F5344CB8AC3E}">
        <p14:creationId xmlns:p14="http://schemas.microsoft.com/office/powerpoint/2010/main" val="400670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C8FEE-1161-763A-6684-AB643DDA27A6}"/>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04D35F61-B853-4D83-C743-E89734BD232F}"/>
              </a:ext>
            </a:extLst>
          </p:cNvPr>
          <p:cNvSpPr/>
          <p:nvPr/>
        </p:nvSpPr>
        <p:spPr>
          <a:xfrm>
            <a:off x="1025208" y="1788459"/>
            <a:ext cx="9013313" cy="821030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E7CD5D-2D3B-AEED-307E-3511079D93AE}"/>
              </a:ext>
            </a:extLst>
          </p:cNvPr>
          <p:cNvPicPr>
            <a:picLocks noChangeAspect="1"/>
          </p:cNvPicPr>
          <p:nvPr/>
        </p:nvPicPr>
        <p:blipFill>
          <a:blip r:embed="rId3" cstate="screen">
            <a:extLst>
              <a:ext uri="{28A0092B-C50C-407E-A947-70E740481C1C}">
                <a14:useLocalDpi xmlns:a14="http://schemas.microsoft.com/office/drawing/2010/main"/>
              </a:ext>
            </a:extLst>
          </a:blip>
          <a:srcRect t="25831" b="25831"/>
          <a:stretch/>
        </p:blipFill>
        <p:spPr>
          <a:xfrm>
            <a:off x="-12739291" y="536195"/>
            <a:ext cx="13470869" cy="9447083"/>
          </a:xfrm>
          <a:prstGeom prst="roundRect">
            <a:avLst>
              <a:gd name="adj" fmla="val 2524"/>
            </a:avLst>
          </a:prstGeom>
        </p:spPr>
      </p:pic>
      <p:pic>
        <p:nvPicPr>
          <p:cNvPr id="10" name="Picture 9">
            <a:extLst>
              <a:ext uri="{FF2B5EF4-FFF2-40B4-BE49-F238E27FC236}">
                <a16:creationId xmlns:a16="http://schemas.microsoft.com/office/drawing/2014/main" id="{C0CA23C4-CA85-96DC-47B1-986C27A3D5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3869" y="516316"/>
            <a:ext cx="13470867" cy="9447083"/>
          </a:xfrm>
          <a:prstGeom prst="roundRect">
            <a:avLst>
              <a:gd name="adj" fmla="val 5049"/>
            </a:avLst>
          </a:prstGeom>
        </p:spPr>
      </p:pic>
      <p:sp>
        <p:nvSpPr>
          <p:cNvPr id="11" name="Rounded Rectangle 10">
            <a:extLst>
              <a:ext uri="{FF2B5EF4-FFF2-40B4-BE49-F238E27FC236}">
                <a16:creationId xmlns:a16="http://schemas.microsoft.com/office/drawing/2014/main" id="{E5589ACD-A26F-340C-90B3-2E2F2BB9091C}"/>
              </a:ext>
            </a:extLst>
          </p:cNvPr>
          <p:cNvSpPr/>
          <p:nvPr/>
        </p:nvSpPr>
        <p:spPr>
          <a:xfrm>
            <a:off x="10356574" y="1788459"/>
            <a:ext cx="8647043" cy="821030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8">
            <a:extLst>
              <a:ext uri="{FF2B5EF4-FFF2-40B4-BE49-F238E27FC236}">
                <a16:creationId xmlns:a16="http://schemas.microsoft.com/office/drawing/2014/main" id="{3E17BBAD-4FA6-6437-BD8F-3926B87577D2}"/>
              </a:ext>
            </a:extLst>
          </p:cNvPr>
          <p:cNvSpPr txBox="1">
            <a:spLocks/>
          </p:cNvSpPr>
          <p:nvPr/>
        </p:nvSpPr>
        <p:spPr>
          <a:xfrm>
            <a:off x="1093327" y="814490"/>
            <a:ext cx="17857282" cy="1535521"/>
          </a:xfrm>
          <a:prstGeom prst="rect">
            <a:avLst/>
          </a:prstGeom>
        </p:spPr>
        <p:txBody>
          <a:bodyPr vert="horz" lIns="91440" tIns="45720" rIns="91440" bIns="45720" rtlCol="0" anchor="t">
            <a:noAutofit/>
          </a:bodyPr>
          <a:lstStyle>
            <a:lvl1pPr algn="l" defTabSz="1507937" rtl="0" eaLnBrk="1" latinLnBrk="0" hangingPunct="1">
              <a:lnSpc>
                <a:spcPct val="70000"/>
              </a:lnSpc>
              <a:spcBef>
                <a:spcPct val="0"/>
              </a:spcBef>
              <a:buNone/>
              <a:defRPr sz="8200" b="1" i="0" kern="1200">
                <a:solidFill>
                  <a:schemeClr val="tx1"/>
                </a:solidFill>
                <a:latin typeface="Arial Black" panose="020B0604020202020204" pitchFamily="34" charset="0"/>
                <a:ea typeface="+mj-ea"/>
                <a:cs typeface="Arial Black" panose="020B0604020202020204" pitchFamily="34" charset="0"/>
              </a:defRPr>
            </a:lvl1pPr>
          </a:lstStyle>
          <a:p>
            <a:pPr>
              <a:lnSpc>
                <a:spcPct val="90000"/>
              </a:lnSpc>
              <a:spcAft>
                <a:spcPts val="1200"/>
              </a:spcAft>
            </a:pPr>
            <a:r>
              <a:rPr lang="en-US" sz="4800" spc="-100">
                <a:solidFill>
                  <a:schemeClr val="tx2"/>
                </a:solidFill>
              </a:rPr>
              <a:t>PARTNER</a:t>
            </a:r>
            <a:r>
              <a:rPr lang="en-US" sz="4800" spc="-100"/>
              <a:t> </a:t>
            </a:r>
            <a:r>
              <a:rPr lang="en-US" sz="4800" spc="-100">
                <a:solidFill>
                  <a:schemeClr val="bg1"/>
                </a:solidFill>
              </a:rPr>
              <a:t>RESOURCES</a:t>
            </a:r>
            <a:endParaRPr lang="en-US" sz="3200" b="0" kern="100">
              <a:solidFill>
                <a:schemeClr val="bg1"/>
              </a:solidFill>
              <a:latin typeface="Arial" panose="020B0604020202020204" pitchFamily="34" charset="0"/>
              <a:ea typeface="+mn-ea"/>
              <a:cs typeface="Arial" panose="020B0604020202020204" pitchFamily="34" charset="0"/>
            </a:endParaRPr>
          </a:p>
        </p:txBody>
      </p:sp>
      <p:sp>
        <p:nvSpPr>
          <p:cNvPr id="19" name="object 3">
            <a:extLst>
              <a:ext uri="{FF2B5EF4-FFF2-40B4-BE49-F238E27FC236}">
                <a16:creationId xmlns:a16="http://schemas.microsoft.com/office/drawing/2014/main" id="{DF8EE37F-7AE1-95EB-00F2-40F0AA2A5AA5}"/>
              </a:ext>
            </a:extLst>
          </p:cNvPr>
          <p:cNvSpPr txBox="1"/>
          <p:nvPr/>
        </p:nvSpPr>
        <p:spPr>
          <a:xfrm>
            <a:off x="1533446" y="2354850"/>
            <a:ext cx="7363985" cy="6171859"/>
          </a:xfrm>
          <a:prstGeom prst="rect">
            <a:avLst/>
          </a:prstGeom>
        </p:spPr>
        <p:txBody>
          <a:bodyPr vert="horz" wrap="square" lIns="0" tIns="121285" rIns="0" bIns="0" rtlCol="0" anchor="t">
            <a:noAutofit/>
          </a:bodyPr>
          <a:lstStyle/>
          <a:p>
            <a:pPr marR="5080">
              <a:lnSpc>
                <a:spcPct val="90000"/>
              </a:lnSpc>
              <a:spcAft>
                <a:spcPts val="1200"/>
              </a:spcAft>
            </a:pPr>
            <a:r>
              <a:rPr lang="en-GB" sz="3600" b="1" kern="100" dirty="0">
                <a:latin typeface="Arial Black" panose="020B0604020202020204" pitchFamily="34" charset="0"/>
                <a:cs typeface="Arial Black" panose="020B0604020202020204" pitchFamily="34" charset="0"/>
              </a:rPr>
              <a:t>BUILDING YOUR DATABASE</a:t>
            </a:r>
            <a:r>
              <a:rPr lang="en-GB" sz="3600" b="1" kern="100" dirty="0">
                <a:solidFill>
                  <a:schemeClr val="bg1"/>
                </a:solidFill>
                <a:latin typeface="Arial Black" panose="020B0604020202020204" pitchFamily="34" charset="0"/>
                <a:cs typeface="Arial Black" panose="020B0604020202020204" pitchFamily="34" charset="0"/>
              </a:rPr>
              <a:t>:</a:t>
            </a:r>
            <a:br>
              <a:rPr lang="en-GB" sz="3600" b="1" kern="100" dirty="0">
                <a:solidFill>
                  <a:schemeClr val="bg1"/>
                </a:solidFill>
                <a:latin typeface="Arial Black" panose="020B0604020202020204" pitchFamily="34" charset="0"/>
                <a:cs typeface="Arial Black" panose="020B0604020202020204" pitchFamily="34" charset="0"/>
              </a:rPr>
            </a:br>
            <a:r>
              <a:rPr lang="en-GB" sz="3600" b="1" kern="100" dirty="0">
                <a:solidFill>
                  <a:schemeClr val="tx2"/>
                </a:solidFill>
                <a:latin typeface="Arial Black" panose="020B0604020202020204" pitchFamily="34" charset="0"/>
                <a:cs typeface="Arial Black" panose="020B0604020202020204" pitchFamily="34" charset="0"/>
              </a:rPr>
              <a:t>ON-DEMAND WEBINAR</a:t>
            </a:r>
            <a:endParaRPr lang="en-US" sz="3600" b="1" kern="100" dirty="0">
              <a:solidFill>
                <a:schemeClr val="tx2"/>
              </a:solidFill>
              <a:latin typeface="Arial Black" panose="020B0604020202020204" pitchFamily="34" charset="0"/>
              <a:cs typeface="Arial Black" panose="020B0604020202020204" pitchFamily="34" charset="0"/>
            </a:endParaRPr>
          </a:p>
          <a:p>
            <a:pPr marL="285750" indent="-285750">
              <a:lnSpc>
                <a:spcPct val="120000"/>
              </a:lnSpc>
              <a:spcAft>
                <a:spcPts val="1200"/>
              </a:spcAft>
              <a:buFont typeface="Arial" panose="020B0604020202020204" pitchFamily="34" charset="0"/>
              <a:buChar char="•"/>
            </a:pPr>
            <a:r>
              <a:rPr lang="en-GB" dirty="0"/>
              <a:t>This webinar is designed to guide you through building a strong foundation of data for Prospecting success. Learn how to source, structure, and prepare the information you need to identify and engage new opportunities. </a:t>
            </a:r>
            <a:endParaRPr lang="en-US" dirty="0"/>
          </a:p>
        </p:txBody>
      </p:sp>
      <p:grpSp>
        <p:nvGrpSpPr>
          <p:cNvPr id="4" name="Group 3">
            <a:extLst>
              <a:ext uri="{FF2B5EF4-FFF2-40B4-BE49-F238E27FC236}">
                <a16:creationId xmlns:a16="http://schemas.microsoft.com/office/drawing/2014/main" id="{6778AEE5-63C9-228B-ACB9-4010B7CA51D4}"/>
              </a:ext>
            </a:extLst>
          </p:cNvPr>
          <p:cNvGrpSpPr/>
          <p:nvPr/>
        </p:nvGrpSpPr>
        <p:grpSpPr>
          <a:xfrm>
            <a:off x="10918184" y="2329075"/>
            <a:ext cx="7449330" cy="7115579"/>
            <a:chOff x="6539871" y="2214051"/>
            <a:chExt cx="6810794" cy="7262654"/>
          </a:xfrm>
        </p:grpSpPr>
        <p:sp>
          <p:nvSpPr>
            <p:cNvPr id="21" name="object 3">
              <a:extLst>
                <a:ext uri="{FF2B5EF4-FFF2-40B4-BE49-F238E27FC236}">
                  <a16:creationId xmlns:a16="http://schemas.microsoft.com/office/drawing/2014/main" id="{4B21E27E-EC7A-14DD-E69A-D3675DAE2E3C}"/>
                </a:ext>
              </a:extLst>
            </p:cNvPr>
            <p:cNvSpPr txBox="1"/>
            <p:nvPr/>
          </p:nvSpPr>
          <p:spPr>
            <a:xfrm>
              <a:off x="6539871" y="2214051"/>
              <a:ext cx="6810794" cy="6299427"/>
            </a:xfrm>
            <a:prstGeom prst="rect">
              <a:avLst/>
            </a:prstGeom>
          </p:spPr>
          <p:txBody>
            <a:bodyPr vert="horz" wrap="square" lIns="0" tIns="121285" rIns="0" bIns="0" rtlCol="0">
              <a:noAutofit/>
            </a:bodyPr>
            <a:lstStyle/>
            <a:p>
              <a:pPr marR="5080">
                <a:lnSpc>
                  <a:spcPct val="90000"/>
                </a:lnSpc>
                <a:spcAft>
                  <a:spcPts val="1200"/>
                </a:spcAft>
              </a:pPr>
              <a:r>
                <a:rPr lang="en-GB" sz="3600" b="1" kern="100" dirty="0">
                  <a:latin typeface="Arial Black" panose="020B0604020202020204" pitchFamily="34" charset="0"/>
                  <a:cs typeface="Arial Black" panose="020B0604020202020204" pitchFamily="34" charset="0"/>
                </a:rPr>
                <a:t>NURTURING EXISTING DATA</a:t>
              </a:r>
              <a:r>
                <a:rPr lang="en-GB" sz="3600" b="1" kern="100" dirty="0">
                  <a:solidFill>
                    <a:schemeClr val="bg1"/>
                  </a:solidFill>
                  <a:latin typeface="Arial Black" panose="020B0604020202020204" pitchFamily="34" charset="0"/>
                  <a:cs typeface="Arial Black" panose="020B0604020202020204" pitchFamily="34" charset="0"/>
                </a:rPr>
                <a:t>:</a:t>
              </a:r>
              <a:br>
                <a:rPr lang="en-GB" sz="3600" b="1" kern="100" dirty="0">
                  <a:solidFill>
                    <a:schemeClr val="bg1"/>
                  </a:solidFill>
                  <a:latin typeface="Arial Black" panose="020B0604020202020204" pitchFamily="34" charset="0"/>
                  <a:cs typeface="Arial Black" panose="020B0604020202020204" pitchFamily="34" charset="0"/>
                </a:rPr>
              </a:br>
              <a:r>
                <a:rPr lang="en-GB" sz="3600" b="1" kern="100" dirty="0">
                  <a:solidFill>
                    <a:schemeClr val="tx2"/>
                  </a:solidFill>
                  <a:latin typeface="Arial Black" panose="020B0604020202020204" pitchFamily="34" charset="0"/>
                  <a:cs typeface="Arial Black" panose="020B0604020202020204" pitchFamily="34" charset="0"/>
                </a:rPr>
                <a:t>ON-DEMAND WEBINAR</a:t>
              </a:r>
            </a:p>
            <a:p>
              <a:pPr marL="285750" indent="-285750">
                <a:lnSpc>
                  <a:spcPct val="120000"/>
                </a:lnSpc>
                <a:spcAft>
                  <a:spcPts val="1200"/>
                </a:spcAft>
                <a:buFont typeface="Arial" panose="020B0604020202020204" pitchFamily="34" charset="0"/>
                <a:buChar char="•"/>
              </a:pPr>
              <a:r>
                <a:rPr lang="en-GB" dirty="0"/>
                <a:t>Created to empower you in leveraging existing data, uncovering new opportunities, and driving greater results from your Prospecting efforts. Tap into this essential resource and elevate your strategy to the next level.</a:t>
              </a:r>
              <a:endParaRPr lang="en-US" dirty="0"/>
            </a:p>
          </p:txBody>
        </p:sp>
        <p:pic>
          <p:nvPicPr>
            <p:cNvPr id="3" name="Picture 2">
              <a:extLst>
                <a:ext uri="{FF2B5EF4-FFF2-40B4-BE49-F238E27FC236}">
                  <a16:creationId xmlns:a16="http://schemas.microsoft.com/office/drawing/2014/main" id="{426D304D-46EC-EA7B-3CA8-47D5A62DBE53}"/>
                </a:ext>
              </a:extLst>
            </p:cNvPr>
            <p:cNvPicPr>
              <a:picLocks noChangeAspect="1"/>
            </p:cNvPicPr>
            <p:nvPr/>
          </p:nvPicPr>
          <p:blipFill>
            <a:blip r:embed="rId5"/>
            <a:stretch>
              <a:fillRect/>
            </a:stretch>
          </p:blipFill>
          <p:spPr>
            <a:xfrm>
              <a:off x="10951650" y="7584678"/>
              <a:ext cx="2207367" cy="1892027"/>
            </a:xfrm>
            <a:prstGeom prst="rect">
              <a:avLst/>
            </a:prstGeom>
          </p:spPr>
        </p:pic>
      </p:grpSp>
      <p:pic>
        <p:nvPicPr>
          <p:cNvPr id="12" name="Picture 11">
            <a:extLst>
              <a:ext uri="{FF2B5EF4-FFF2-40B4-BE49-F238E27FC236}">
                <a16:creationId xmlns:a16="http://schemas.microsoft.com/office/drawing/2014/main" id="{F3157A0E-F717-40AB-AE0F-2320F373B76F}"/>
              </a:ext>
            </a:extLst>
          </p:cNvPr>
          <p:cNvPicPr>
            <a:picLocks noChangeAspect="1"/>
          </p:cNvPicPr>
          <p:nvPr/>
        </p:nvPicPr>
        <p:blipFill>
          <a:blip r:embed="rId5"/>
          <a:stretch>
            <a:fillRect/>
          </a:stretch>
        </p:blipFill>
        <p:spPr>
          <a:xfrm>
            <a:off x="6573079" y="7584316"/>
            <a:ext cx="2414315" cy="1853712"/>
          </a:xfrm>
          <a:prstGeom prst="rect">
            <a:avLst/>
          </a:prstGeom>
        </p:spPr>
      </p:pic>
    </p:spTree>
    <p:extLst>
      <p:ext uri="{BB962C8B-B14F-4D97-AF65-F5344CB8AC3E}">
        <p14:creationId xmlns:p14="http://schemas.microsoft.com/office/powerpoint/2010/main" val="410135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E5C9B-4773-7353-98DF-513AA294DD91}"/>
              </a:ext>
            </a:extLst>
          </p:cNvPr>
          <p:cNvSpPr>
            <a:spLocks noGrp="1"/>
          </p:cNvSpPr>
          <p:nvPr>
            <p:ph type="ctrTitle"/>
          </p:nvPr>
        </p:nvSpPr>
        <p:spPr>
          <a:xfrm>
            <a:off x="1043984" y="2193360"/>
            <a:ext cx="8718579" cy="1989259"/>
          </a:xfrm>
        </p:spPr>
        <p:txBody>
          <a:bodyPr anchor="t"/>
          <a:lstStyle/>
          <a:p>
            <a:pPr>
              <a:lnSpc>
                <a:spcPct val="90000"/>
              </a:lnSpc>
            </a:pPr>
            <a:r>
              <a:rPr lang="en-US" sz="4800" dirty="0">
                <a:solidFill>
                  <a:schemeClr val="tx2"/>
                </a:solidFill>
              </a:rPr>
              <a:t>NEED ANY</a:t>
            </a:r>
            <a:br>
              <a:rPr lang="en-US" sz="4800" dirty="0">
                <a:solidFill>
                  <a:schemeClr val="tx2"/>
                </a:solidFill>
              </a:rPr>
            </a:br>
            <a:r>
              <a:rPr lang="en-US" sz="4800" dirty="0"/>
              <a:t>FURTHER SUPPORT?</a:t>
            </a:r>
            <a:endParaRPr lang="en-US" sz="4800" dirty="0">
              <a:solidFill>
                <a:schemeClr val="tx2"/>
              </a:solidFill>
            </a:endParaRPr>
          </a:p>
        </p:txBody>
      </p:sp>
      <p:sp>
        <p:nvSpPr>
          <p:cNvPr id="5" name="object 3">
            <a:extLst>
              <a:ext uri="{FF2B5EF4-FFF2-40B4-BE49-F238E27FC236}">
                <a16:creationId xmlns:a16="http://schemas.microsoft.com/office/drawing/2014/main" id="{FB97F994-A64E-C51F-6D1C-424DC841F4E2}"/>
              </a:ext>
            </a:extLst>
          </p:cNvPr>
          <p:cNvSpPr txBox="1"/>
          <p:nvPr/>
        </p:nvSpPr>
        <p:spPr>
          <a:xfrm>
            <a:off x="1181680" y="3932376"/>
            <a:ext cx="6966069" cy="4512377"/>
          </a:xfrm>
          <a:prstGeom prst="rect">
            <a:avLst/>
          </a:prstGeom>
        </p:spPr>
        <p:txBody>
          <a:bodyPr vert="horz" wrap="square" lIns="0" tIns="121285" rIns="0" bIns="0" rtlCol="0">
            <a:noAutofit/>
          </a:bodyPr>
          <a:lstStyle/>
          <a:p>
            <a:pPr lvl="0" defTabSz="457040">
              <a:lnSpc>
                <a:spcPct val="120000"/>
              </a:lnSpc>
              <a:defRPr/>
            </a:pPr>
            <a:r>
              <a:rPr lang="en-US" sz="2000" dirty="0">
                <a:solidFill>
                  <a:srgbClr val="FFFFFF"/>
                </a:solidFill>
                <a:latin typeface="Arial" panose="020B0604020202020204" pitchFamily="34" charset="0"/>
                <a:cs typeface="Arial" panose="020B0604020202020204" pitchFamily="34" charset="0"/>
              </a:rPr>
              <a:t>For campaign questions &amp; support with prospecting,​</a:t>
            </a:r>
            <a:br>
              <a:rPr lang="en-US" sz="2000" dirty="0">
                <a:solidFill>
                  <a:srgbClr val="FFFFFF"/>
                </a:solidFill>
                <a:latin typeface="Arial" panose="020B0604020202020204" pitchFamily="34" charset="0"/>
                <a:cs typeface="Arial" panose="020B0604020202020204" pitchFamily="34" charset="0"/>
              </a:rPr>
            </a:br>
            <a:r>
              <a:rPr lang="en-US" sz="2000" dirty="0">
                <a:solidFill>
                  <a:srgbClr val="FFFFFF"/>
                </a:solidFill>
                <a:latin typeface="Arial" panose="020B0604020202020204" pitchFamily="34" charset="0"/>
                <a:cs typeface="Arial" panose="020B0604020202020204" pitchFamily="34" charset="0"/>
              </a:rPr>
              <a:t>contact your </a:t>
            </a:r>
            <a:r>
              <a:rPr lang="en-US" sz="2000" dirty="0">
                <a:solidFill>
                  <a:schemeClr val="tx2"/>
                </a:solidFill>
                <a:latin typeface="Arial" panose="020B0604020202020204" pitchFamily="34" charset="0"/>
                <a:cs typeface="Arial" panose="020B0604020202020204" pitchFamily="34" charset="0"/>
              </a:rPr>
              <a:t>Partner Account Manager</a:t>
            </a:r>
          </a:p>
          <a:p>
            <a:pPr lvl="0" defTabSz="457040">
              <a:lnSpc>
                <a:spcPct val="120000"/>
              </a:lnSpc>
              <a:defRPr/>
            </a:pPr>
            <a:endParaRPr lang="en-US" sz="2000" dirty="0">
              <a:solidFill>
                <a:schemeClr val="tx2"/>
              </a:solidFill>
              <a:latin typeface="Arial" panose="020B0604020202020204" pitchFamily="34" charset="0"/>
              <a:cs typeface="Arial" panose="020B0604020202020204" pitchFamily="34" charset="0"/>
            </a:endParaRPr>
          </a:p>
          <a:p>
            <a:pPr lvl="0" defTabSz="457040">
              <a:lnSpc>
                <a:spcPct val="120000"/>
              </a:lnSpc>
              <a:defRPr/>
            </a:pPr>
            <a:r>
              <a:rPr lang="en-US" sz="2000" dirty="0">
                <a:solidFill>
                  <a:srgbClr val="FFFFFF"/>
                </a:solidFill>
                <a:latin typeface="Arial" panose="020B0604020202020204" pitchFamily="34" charset="0"/>
                <a:cs typeface="Arial" panose="020B0604020202020204" pitchFamily="34" charset="0"/>
              </a:rPr>
              <a:t>Further campaign questions:</a:t>
            </a:r>
          </a:p>
          <a:p>
            <a:pPr>
              <a:lnSpc>
                <a:spcPct val="120000"/>
              </a:lnSpc>
              <a:defRPr/>
            </a:pPr>
            <a:r>
              <a:rPr lang="en-GB" sz="2000" dirty="0">
                <a:solidFill>
                  <a:schemeClr val="tx2"/>
                </a:solidFill>
                <a:latin typeface="Arial" panose="020B0604020202020204" pitchFamily="34" charset="0"/>
                <a:cs typeface="Arial" panose="020B0604020202020204" pitchFamily="34" charset="0"/>
              </a:rPr>
              <a:t>Richard </a:t>
            </a:r>
            <a:r>
              <a:rPr lang="en-GB" sz="2000" dirty="0" err="1">
                <a:solidFill>
                  <a:schemeClr val="tx2"/>
                </a:solidFill>
                <a:latin typeface="Arial" panose="020B0604020202020204" pitchFamily="34" charset="0"/>
                <a:cs typeface="Arial" panose="020B0604020202020204" pitchFamily="34" charset="0"/>
              </a:rPr>
              <a:t>Markuzzi</a:t>
            </a:r>
            <a:br>
              <a:rPr lang="en-GB" sz="2000" dirty="0">
                <a:solidFill>
                  <a:schemeClr val="tx2"/>
                </a:solidFill>
                <a:latin typeface="Arial" panose="020B0604020202020204" pitchFamily="34" charset="0"/>
                <a:cs typeface="Arial" panose="020B0604020202020204" pitchFamily="34" charset="0"/>
              </a:rPr>
            </a:br>
            <a:r>
              <a:rPr lang="en-GB" sz="2000" dirty="0">
                <a:solidFill>
                  <a:schemeClr val="tx2"/>
                </a:solidFill>
                <a:latin typeface="Arial" panose="020B0604020202020204" pitchFamily="34" charset="0"/>
                <a:cs typeface="Arial" panose="020B0604020202020204" pitchFamily="34" charset="0"/>
                <a:hlinkClick r:id="rId2"/>
              </a:rPr>
              <a:t>richard.markuzzi@servicenow.com</a:t>
            </a:r>
            <a:endParaRPr lang="en-GB" sz="2000" dirty="0">
              <a:solidFill>
                <a:schemeClr val="tx2"/>
              </a:solidFill>
              <a:latin typeface="Arial" panose="020B0604020202020204" pitchFamily="34" charset="0"/>
              <a:cs typeface="Arial" panose="020B0604020202020204" pitchFamily="34" charset="0"/>
            </a:endParaRPr>
          </a:p>
          <a:p>
            <a:pPr>
              <a:lnSpc>
                <a:spcPct val="120000"/>
              </a:lnSpc>
              <a:defRPr/>
            </a:pPr>
            <a:endParaRPr lang="en-GB" sz="2000" dirty="0">
              <a:solidFill>
                <a:schemeClr val="tx2"/>
              </a:solidFill>
              <a:latin typeface="Arial" panose="020B0604020202020204" pitchFamily="34" charset="0"/>
              <a:cs typeface="Arial" panose="020B0604020202020204" pitchFamily="34" charset="0"/>
            </a:endParaRPr>
          </a:p>
          <a:p>
            <a:pPr>
              <a:lnSpc>
                <a:spcPct val="120000"/>
              </a:lnSpc>
              <a:defRPr/>
            </a:pPr>
            <a:r>
              <a:rPr lang="en-US" sz="2000" dirty="0">
                <a:solidFill>
                  <a:srgbClr val="FFFFFF"/>
                </a:solidFill>
                <a:latin typeface="Arial" panose="020B0604020202020204" pitchFamily="34" charset="0"/>
                <a:cs typeface="Arial" panose="020B0604020202020204" pitchFamily="34" charset="0"/>
              </a:rPr>
              <a:t>Technical support &amp; registration,​ contact:</a:t>
            </a:r>
            <a:br>
              <a:rPr lang="en-US" sz="2000" dirty="0">
                <a:solidFill>
                  <a:srgbClr val="FFFFFF"/>
                </a:solidFill>
                <a:latin typeface="Arial" panose="020B0604020202020204" pitchFamily="34" charset="0"/>
                <a:cs typeface="Arial" panose="020B0604020202020204" pitchFamily="34" charset="0"/>
              </a:rPr>
            </a:br>
            <a:r>
              <a:rPr lang="en-GB" sz="2000" dirty="0">
                <a:solidFill>
                  <a:schemeClr val="tx2"/>
                </a:solidFill>
                <a:latin typeface="Arial" panose="020B0604020202020204" pitchFamily="34" charset="0"/>
                <a:cs typeface="Arial" panose="020B0604020202020204" pitchFamily="34" charset="0"/>
              </a:rPr>
              <a:t>Ellie Gliddon</a:t>
            </a:r>
            <a:br>
              <a:rPr lang="en-GB" sz="2000" dirty="0">
                <a:solidFill>
                  <a:schemeClr val="tx2"/>
                </a:solidFill>
                <a:latin typeface="Arial" panose="020B0604020202020204" pitchFamily="34" charset="0"/>
                <a:cs typeface="Arial" panose="020B0604020202020204" pitchFamily="34" charset="0"/>
              </a:rPr>
            </a:br>
            <a:r>
              <a:rPr lang="en-GB" sz="2000" dirty="0" err="1">
                <a:solidFill>
                  <a:schemeClr val="tx2"/>
                </a:solidFill>
                <a:latin typeface="Arial" panose="020B0604020202020204" pitchFamily="34" charset="0"/>
                <a:cs typeface="Arial" panose="020B0604020202020204" pitchFamily="34" charset="0"/>
              </a:rPr>
              <a:t>ellie.gliddon@appleprint.co.uk</a:t>
            </a:r>
            <a:endParaRPr lang="en-US" sz="2000" dirty="0">
              <a:solidFill>
                <a:srgbClr val="FFFFFF"/>
              </a:solidFill>
              <a:latin typeface="Arial" panose="020B0604020202020204" pitchFamily="34" charset="0"/>
              <a:cs typeface="Arial" panose="020B0604020202020204" pitchFamily="34" charset="0"/>
            </a:endParaRPr>
          </a:p>
          <a:p>
            <a:pPr>
              <a:lnSpc>
                <a:spcPct val="120000"/>
              </a:lnSpc>
              <a:defRPr/>
            </a:pPr>
            <a:endParaRPr lang="en-US" sz="2000" dirty="0">
              <a:solidFill>
                <a:schemeClr val="tx2"/>
              </a:solidFill>
              <a:latin typeface="Arial" panose="020B0604020202020204" pitchFamily="34" charset="0"/>
              <a:cs typeface="Arial" panose="020B0604020202020204" pitchFamily="34" charset="0"/>
            </a:endParaRPr>
          </a:p>
          <a:p>
            <a:pPr lvl="0" defTabSz="457040">
              <a:lnSpc>
                <a:spcPct val="120000"/>
              </a:lnSpc>
              <a:defRPr/>
            </a:pPr>
            <a:endParaRPr lang="en-US" sz="2000"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40595A7-6E8A-0853-A208-823220978C17}"/>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11371263" y="-715617"/>
            <a:ext cx="7710142" cy="7710142"/>
          </a:xfrm>
          <a:prstGeom prst="roundRect">
            <a:avLst>
              <a:gd name="adj" fmla="val 6176"/>
            </a:avLst>
          </a:prstGeom>
        </p:spPr>
      </p:pic>
      <p:pic>
        <p:nvPicPr>
          <p:cNvPr id="9" name="Picture 8">
            <a:extLst>
              <a:ext uri="{FF2B5EF4-FFF2-40B4-BE49-F238E27FC236}">
                <a16:creationId xmlns:a16="http://schemas.microsoft.com/office/drawing/2014/main" id="{7D22C2F3-7B4C-7120-4B4D-B209CBA19B6F}"/>
              </a:ext>
            </a:extLst>
          </p:cNvPr>
          <p:cNvPicPr>
            <a:picLocks/>
          </p:cNvPicPr>
          <p:nvPr/>
        </p:nvPicPr>
        <p:blipFill>
          <a:blip r:embed="rId4" cstate="screen">
            <a:extLst>
              <a:ext uri="{28A0092B-C50C-407E-A947-70E740481C1C}">
                <a14:useLocalDpi xmlns:a14="http://schemas.microsoft.com/office/drawing/2010/main"/>
              </a:ext>
            </a:extLst>
          </a:blip>
          <a:srcRect t="14583" b="14583"/>
          <a:stretch/>
        </p:blipFill>
        <p:spPr>
          <a:xfrm>
            <a:off x="11378413" y="7137530"/>
            <a:ext cx="7710142" cy="7710142"/>
          </a:xfrm>
          <a:prstGeom prst="roundRect">
            <a:avLst>
              <a:gd name="adj" fmla="val 6176"/>
            </a:avLst>
          </a:prstGeom>
        </p:spPr>
      </p:pic>
    </p:spTree>
    <p:extLst>
      <p:ext uri="{BB962C8B-B14F-4D97-AF65-F5344CB8AC3E}">
        <p14:creationId xmlns:p14="http://schemas.microsoft.com/office/powerpoint/2010/main" val="293604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0325C52-2365-B39B-1EA6-97933BF8CBD1}"/>
              </a:ext>
            </a:extLst>
          </p:cNvPr>
          <p:cNvSpPr/>
          <p:nvPr/>
        </p:nvSpPr>
        <p:spPr>
          <a:xfrm>
            <a:off x="1700213" y="2085976"/>
            <a:ext cx="11044238" cy="7429500"/>
          </a:xfrm>
          <a:prstGeom prst="roundRect">
            <a:avLst>
              <a:gd name="adj" fmla="val 91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BBCC0A0-DE63-2A4C-C43C-D6A86FB6094B}"/>
              </a:ext>
            </a:extLst>
          </p:cNvPr>
          <p:cNvPicPr>
            <a:picLocks/>
          </p:cNvPicPr>
          <p:nvPr/>
        </p:nvPicPr>
        <p:blipFill rotWithShape="1">
          <a:blip r:embed="rId2" cstate="screen">
            <a:extLst>
              <a:ext uri="{28A0092B-C50C-407E-A947-70E740481C1C}">
                <a14:useLocalDpi xmlns:a14="http://schemas.microsoft.com/office/drawing/2010/main"/>
              </a:ext>
            </a:extLst>
          </a:blip>
          <a:srcRect r="-16270"/>
          <a:stretch/>
        </p:blipFill>
        <p:spPr>
          <a:xfrm>
            <a:off x="12951764" y="2085975"/>
            <a:ext cx="9127301" cy="7429500"/>
          </a:xfrm>
          <a:prstGeom prst="roundRect">
            <a:avLst>
              <a:gd name="adj" fmla="val 9645"/>
            </a:avLst>
          </a:prstGeom>
        </p:spPr>
      </p:pic>
      <p:pic>
        <p:nvPicPr>
          <p:cNvPr id="11" name="Picture 10">
            <a:extLst>
              <a:ext uri="{FF2B5EF4-FFF2-40B4-BE49-F238E27FC236}">
                <a16:creationId xmlns:a16="http://schemas.microsoft.com/office/drawing/2014/main" id="{1C058678-47E1-C5E0-17D6-00246751557B}"/>
              </a:ext>
            </a:extLst>
          </p:cNvPr>
          <p:cNvPicPr>
            <a:picLocks/>
          </p:cNvPicPr>
          <p:nvPr/>
        </p:nvPicPr>
        <p:blipFill rotWithShape="1">
          <a:blip r:embed="rId3" cstate="screen">
            <a:extLst>
              <a:ext uri="{28A0092B-C50C-407E-A947-70E740481C1C}">
                <a14:useLocalDpi xmlns:a14="http://schemas.microsoft.com/office/drawing/2010/main"/>
              </a:ext>
            </a:extLst>
          </a:blip>
          <a:srcRect l="-14940" t="21221" r="14940" b="21221"/>
          <a:stretch/>
        </p:blipFill>
        <p:spPr>
          <a:xfrm>
            <a:off x="-7634401" y="2085975"/>
            <a:ext cx="9127301" cy="7429500"/>
          </a:xfrm>
          <a:prstGeom prst="roundRect">
            <a:avLst>
              <a:gd name="adj" fmla="val 9645"/>
            </a:avLst>
          </a:prstGeom>
        </p:spPr>
      </p:pic>
      <p:sp>
        <p:nvSpPr>
          <p:cNvPr id="13" name="Title 1">
            <a:extLst>
              <a:ext uri="{FF2B5EF4-FFF2-40B4-BE49-F238E27FC236}">
                <a16:creationId xmlns:a16="http://schemas.microsoft.com/office/drawing/2014/main" id="{AA787851-FF8D-A75A-7725-92F661D67177}"/>
              </a:ext>
            </a:extLst>
          </p:cNvPr>
          <p:cNvSpPr txBox="1">
            <a:spLocks/>
          </p:cNvSpPr>
          <p:nvPr/>
        </p:nvSpPr>
        <p:spPr>
          <a:xfrm>
            <a:off x="2779064" y="3698291"/>
            <a:ext cx="7456326" cy="1205715"/>
          </a:xfrm>
          <a:prstGeom prst="rect">
            <a:avLst/>
          </a:prstGeom>
        </p:spPr>
        <p:txBody>
          <a:bodyPr/>
          <a:lstStyle>
            <a:lvl1pPr algn="l" defTabSz="1507937" rtl="0" eaLnBrk="1" latinLnBrk="0" hangingPunct="1">
              <a:lnSpc>
                <a:spcPct val="90000"/>
              </a:lnSpc>
              <a:spcBef>
                <a:spcPct val="0"/>
              </a:spcBef>
              <a:buNone/>
              <a:defRPr sz="7256" b="1" i="0" kern="1200">
                <a:solidFill>
                  <a:schemeClr val="tx1"/>
                </a:solidFill>
                <a:latin typeface="Montserrat ExtraBold" pitchFamily="2" charset="77"/>
                <a:ea typeface="+mj-ea"/>
                <a:cs typeface="+mj-cs"/>
              </a:defRPr>
            </a:lvl1pPr>
          </a:lstStyle>
          <a:p>
            <a:r>
              <a:rPr lang="en-US" sz="8200">
                <a:solidFill>
                  <a:schemeClr val="bg1"/>
                </a:solidFill>
                <a:latin typeface="Arial Black" panose="020B0604020202020204" pitchFamily="34" charset="0"/>
                <a:cs typeface="Arial Black" panose="020B0604020202020204" pitchFamily="34" charset="0"/>
              </a:rPr>
              <a:t>THANK</a:t>
            </a:r>
            <a:br>
              <a:rPr lang="en-US" sz="8200">
                <a:solidFill>
                  <a:schemeClr val="bg1"/>
                </a:solidFill>
                <a:latin typeface="Arial Black" panose="020B0604020202020204" pitchFamily="34" charset="0"/>
                <a:cs typeface="Arial Black" panose="020B0604020202020204" pitchFamily="34" charset="0"/>
              </a:rPr>
            </a:br>
            <a:r>
              <a:rPr lang="en-US" sz="8200">
                <a:solidFill>
                  <a:schemeClr val="tx2"/>
                </a:solidFill>
                <a:latin typeface="Arial Black" panose="020B0604020202020204" pitchFamily="34" charset="0"/>
                <a:cs typeface="Arial Black" panose="020B0604020202020204" pitchFamily="34" charset="0"/>
              </a:rPr>
              <a:t>YOU</a:t>
            </a:r>
          </a:p>
        </p:txBody>
      </p:sp>
    </p:spTree>
    <p:extLst>
      <p:ext uri="{BB962C8B-B14F-4D97-AF65-F5344CB8AC3E}">
        <p14:creationId xmlns:p14="http://schemas.microsoft.com/office/powerpoint/2010/main" val="733183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C556F11-7B5C-F5C9-2C4A-A61A6488BF25}"/>
              </a:ext>
            </a:extLst>
          </p:cNvPr>
          <p:cNvGrpSpPr/>
          <p:nvPr/>
        </p:nvGrpSpPr>
        <p:grpSpPr>
          <a:xfrm>
            <a:off x="21591979" y="-1393853"/>
            <a:ext cx="7422447" cy="14001456"/>
            <a:chOff x="11618972" y="-1530130"/>
            <a:chExt cx="7422447" cy="14001456"/>
          </a:xfrm>
        </p:grpSpPr>
        <p:pic>
          <p:nvPicPr>
            <p:cNvPr id="2" name="Picture 1">
              <a:extLst>
                <a:ext uri="{FF2B5EF4-FFF2-40B4-BE49-F238E27FC236}">
                  <a16:creationId xmlns:a16="http://schemas.microsoft.com/office/drawing/2014/main" id="{842751AB-2655-AB25-0E63-3C303765E862}"/>
                </a:ext>
              </a:extLst>
            </p:cNvPr>
            <p:cNvPicPr>
              <a:picLocks/>
            </p:cNvPicPr>
            <p:nvPr/>
          </p:nvPicPr>
          <p:blipFill rotWithShape="1">
            <a:blip r:embed="rId3" cstate="screen">
              <a:extLst>
                <a:ext uri="{28A0092B-C50C-407E-A947-70E740481C1C}">
                  <a14:useLocalDpi xmlns:a14="http://schemas.microsoft.com/office/drawing/2010/main"/>
                </a:ext>
              </a:extLst>
            </a:blip>
            <a:srcRect l="15134" r="18783"/>
            <a:stretch/>
          </p:blipFill>
          <p:spPr>
            <a:xfrm>
              <a:off x="11632437" y="4761184"/>
              <a:ext cx="3600434" cy="7710142"/>
            </a:xfrm>
            <a:prstGeom prst="roundRect">
              <a:avLst>
                <a:gd name="adj" fmla="val 18323"/>
              </a:avLst>
            </a:prstGeom>
          </p:spPr>
        </p:pic>
        <p:pic>
          <p:nvPicPr>
            <p:cNvPr id="3" name="Picture 2">
              <a:extLst>
                <a:ext uri="{FF2B5EF4-FFF2-40B4-BE49-F238E27FC236}">
                  <a16:creationId xmlns:a16="http://schemas.microsoft.com/office/drawing/2014/main" id="{C39AD5E1-9B0B-6E69-F208-3B5C14320E99}"/>
                </a:ext>
              </a:extLst>
            </p:cNvPr>
            <p:cNvPicPr>
              <a:picLocks/>
            </p:cNvPicPr>
            <p:nvPr/>
          </p:nvPicPr>
          <p:blipFill>
            <a:blip r:embed="rId4" cstate="screen">
              <a:extLst>
                <a:ext uri="{28A0092B-C50C-407E-A947-70E740481C1C}">
                  <a14:useLocalDpi xmlns:a14="http://schemas.microsoft.com/office/drawing/2010/main"/>
                </a:ext>
              </a:extLst>
            </a:blip>
            <a:srcRect l="8458" r="8458"/>
            <a:stretch/>
          </p:blipFill>
          <p:spPr>
            <a:xfrm>
              <a:off x="15417714" y="6341522"/>
              <a:ext cx="3600434" cy="6129804"/>
            </a:xfrm>
            <a:prstGeom prst="roundRect">
              <a:avLst>
                <a:gd name="adj" fmla="val 18323"/>
              </a:avLst>
            </a:prstGeom>
          </p:spPr>
        </p:pic>
        <p:pic>
          <p:nvPicPr>
            <p:cNvPr id="4" name="Picture 3">
              <a:extLst>
                <a:ext uri="{FF2B5EF4-FFF2-40B4-BE49-F238E27FC236}">
                  <a16:creationId xmlns:a16="http://schemas.microsoft.com/office/drawing/2014/main" id="{D71F536B-739B-BDDE-D0A1-4A56FC619CB0}"/>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15440985" y="-1527122"/>
              <a:ext cx="3600434" cy="7710142"/>
            </a:xfrm>
            <a:prstGeom prst="roundRect">
              <a:avLst>
                <a:gd name="adj" fmla="val 18323"/>
              </a:avLst>
            </a:prstGeom>
          </p:spPr>
        </p:pic>
        <p:pic>
          <p:nvPicPr>
            <p:cNvPr id="5" name="Picture 4">
              <a:extLst>
                <a:ext uri="{FF2B5EF4-FFF2-40B4-BE49-F238E27FC236}">
                  <a16:creationId xmlns:a16="http://schemas.microsoft.com/office/drawing/2014/main" id="{0FC51C8B-C0E9-F77B-1C82-9BC82348CC88}"/>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11618972" y="-1530130"/>
              <a:ext cx="3600434" cy="6129804"/>
            </a:xfrm>
            <a:prstGeom prst="roundRect">
              <a:avLst>
                <a:gd name="adj" fmla="val 18323"/>
              </a:avLst>
            </a:prstGeom>
          </p:spPr>
        </p:pic>
      </p:grpSp>
      <p:sp>
        <p:nvSpPr>
          <p:cNvPr id="7" name="Text Placeholder 6">
            <a:extLst>
              <a:ext uri="{FF2B5EF4-FFF2-40B4-BE49-F238E27FC236}">
                <a16:creationId xmlns:a16="http://schemas.microsoft.com/office/drawing/2014/main" id="{8FCD9FD8-1692-BDD0-514F-9186E6E13165}"/>
              </a:ext>
            </a:extLst>
          </p:cNvPr>
          <p:cNvSpPr>
            <a:spLocks noGrp="1"/>
          </p:cNvSpPr>
          <p:nvPr>
            <p:ph type="body" sz="quarter" idx="11"/>
          </p:nvPr>
        </p:nvSpPr>
        <p:spPr>
          <a:xfrm>
            <a:off x="1093305" y="5075777"/>
            <a:ext cx="5550384" cy="5021939"/>
          </a:xfrm>
        </p:spPr>
        <p:txBody>
          <a:bodyPr vert="horz" lIns="91440" tIns="45720" rIns="91440" bIns="45720" rtlCol="0" anchor="t">
            <a:noAutofit/>
          </a:bodyPr>
          <a:lstStyle/>
          <a:p>
            <a:pPr marL="0" marR="5080" indent="0">
              <a:lnSpc>
                <a:spcPct val="140000"/>
              </a:lnSpc>
              <a:spcBef>
                <a:spcPts val="0"/>
              </a:spcBef>
              <a:spcAft>
                <a:spcPts val="800"/>
              </a:spcAft>
              <a:buNone/>
            </a:pPr>
            <a:r>
              <a:rPr lang="en-GB" kern="100">
                <a:solidFill>
                  <a:srgbClr val="FFFFFF"/>
                </a:solidFill>
                <a:latin typeface="Arial"/>
                <a:cs typeface="Arial"/>
              </a:rPr>
              <a:t>Congratulations on taking part in our </a:t>
            </a:r>
            <a:r>
              <a:rPr lang="en-GB" b="1" kern="100">
                <a:solidFill>
                  <a:srgbClr val="FFFFFF"/>
                </a:solidFill>
                <a:latin typeface="Arial"/>
                <a:cs typeface="Arial"/>
              </a:rPr>
              <a:t>Q1 Prospecting Partner Days</a:t>
            </a:r>
            <a:r>
              <a:rPr lang="en-GB" kern="100">
                <a:solidFill>
                  <a:srgbClr val="FFFFFF"/>
                </a:solidFill>
                <a:latin typeface="Arial"/>
                <a:cs typeface="Arial"/>
              </a:rPr>
              <a:t>. Running from </a:t>
            </a:r>
            <a:r>
              <a:rPr lang="en-GB" b="1" kern="100">
                <a:latin typeface="Arial"/>
                <a:cs typeface="Arial"/>
              </a:rPr>
              <a:t>Tuesday 2nd of March -  31st of March 2026.</a:t>
            </a:r>
          </a:p>
          <a:p>
            <a:pPr marL="0" marR="5080" indent="0">
              <a:lnSpc>
                <a:spcPct val="140000"/>
              </a:lnSpc>
              <a:spcBef>
                <a:spcPts val="0"/>
              </a:spcBef>
              <a:spcAft>
                <a:spcPts val="800"/>
              </a:spcAft>
              <a:buNone/>
            </a:pPr>
            <a:r>
              <a:rPr lang="en-GB" kern="100">
                <a:solidFill>
                  <a:srgbClr val="FFFFFF"/>
                </a:solidFill>
                <a:latin typeface="Arial"/>
                <a:cs typeface="Arial"/>
              </a:rPr>
              <a:t>Over the next month, we’ll be supporting you in your prospecting efforts to drive pipeline and be in with a chance of claiming some of the fantastic incentives we have on offer!</a:t>
            </a:r>
          </a:p>
        </p:txBody>
      </p:sp>
      <p:sp>
        <p:nvSpPr>
          <p:cNvPr id="11" name="Title 10">
            <a:extLst>
              <a:ext uri="{FF2B5EF4-FFF2-40B4-BE49-F238E27FC236}">
                <a16:creationId xmlns:a16="http://schemas.microsoft.com/office/drawing/2014/main" id="{8ACED88C-286B-2FF0-6CAF-0BD96E56BF90}"/>
              </a:ext>
            </a:extLst>
          </p:cNvPr>
          <p:cNvSpPr>
            <a:spLocks noGrp="1"/>
          </p:cNvSpPr>
          <p:nvPr>
            <p:ph type="ctrTitle"/>
          </p:nvPr>
        </p:nvSpPr>
        <p:spPr>
          <a:xfrm>
            <a:off x="1093310" y="2104063"/>
            <a:ext cx="7393407" cy="2720476"/>
          </a:xfrm>
        </p:spPr>
        <p:txBody>
          <a:bodyPr anchor="t"/>
          <a:lstStyle/>
          <a:p>
            <a:pPr>
              <a:lnSpc>
                <a:spcPct val="90000"/>
              </a:lnSpc>
            </a:pPr>
            <a:r>
              <a:rPr lang="en-GB" sz="4800">
                <a:solidFill>
                  <a:schemeClr val="tx2"/>
                </a:solidFill>
                <a:latin typeface="Arial Black"/>
              </a:rPr>
              <a:t>WELCOME TO SERVICENOW</a:t>
            </a:r>
            <a:br>
              <a:rPr lang="en-GB" sz="4800"/>
            </a:br>
            <a:r>
              <a:rPr lang="en-GB" sz="4800">
                <a:latin typeface="Arial Black"/>
              </a:rPr>
              <a:t>Q1 PROSPECTING PARTNER DAYS​</a:t>
            </a:r>
            <a:endParaRPr lang="en-US" sz="4800">
              <a:latin typeface="Arial Black"/>
            </a:endParaRPr>
          </a:p>
        </p:txBody>
      </p:sp>
      <p:pic>
        <p:nvPicPr>
          <p:cNvPr id="6" name="Picture 5">
            <a:extLst>
              <a:ext uri="{FF2B5EF4-FFF2-40B4-BE49-F238E27FC236}">
                <a16:creationId xmlns:a16="http://schemas.microsoft.com/office/drawing/2014/main" id="{025D0DEE-5560-81A4-5BA8-48FD99A8A00E}"/>
              </a:ext>
            </a:extLst>
          </p:cNvPr>
          <p:cNvPicPr>
            <a:picLocks/>
          </p:cNvPicPr>
          <p:nvPr/>
        </p:nvPicPr>
        <p:blipFill>
          <a:blip r:embed="rId7"/>
          <a:srcRect l="10955" t="5030" r="25770" b="18264"/>
          <a:stretch>
            <a:fillRect/>
          </a:stretch>
        </p:blipFill>
        <p:spPr>
          <a:xfrm>
            <a:off x="8274469" y="-617055"/>
            <a:ext cx="10567733" cy="7200000"/>
          </a:xfrm>
          <a:prstGeom prst="roundRect">
            <a:avLst>
              <a:gd name="adj" fmla="val 6176"/>
            </a:avLst>
          </a:prstGeom>
        </p:spPr>
      </p:pic>
      <p:pic>
        <p:nvPicPr>
          <p:cNvPr id="8" name="Picture 7">
            <a:extLst>
              <a:ext uri="{FF2B5EF4-FFF2-40B4-BE49-F238E27FC236}">
                <a16:creationId xmlns:a16="http://schemas.microsoft.com/office/drawing/2014/main" id="{469D162A-919E-7876-B226-18FDD7BD9537}"/>
              </a:ext>
            </a:extLst>
          </p:cNvPr>
          <p:cNvPicPr>
            <a:picLocks/>
          </p:cNvPicPr>
          <p:nvPr/>
        </p:nvPicPr>
        <p:blipFill>
          <a:blip r:embed="rId4" cstate="screen">
            <a:extLst>
              <a:ext uri="{28A0092B-C50C-407E-A947-70E740481C1C}">
                <a14:useLocalDpi xmlns:a14="http://schemas.microsoft.com/office/drawing/2010/main"/>
              </a:ext>
            </a:extLst>
          </a:blip>
          <a:srcRect l="3048" t="16828" r="9000" b="47135"/>
          <a:stretch>
            <a:fillRect/>
          </a:stretch>
        </p:blipFill>
        <p:spPr>
          <a:xfrm>
            <a:off x="8249033" y="6789225"/>
            <a:ext cx="10575679" cy="6129804"/>
          </a:xfrm>
          <a:prstGeom prst="roundRect">
            <a:avLst>
              <a:gd name="adj" fmla="val 8919"/>
            </a:avLst>
          </a:prstGeom>
        </p:spPr>
      </p:pic>
    </p:spTree>
    <p:extLst>
      <p:ext uri="{BB962C8B-B14F-4D97-AF65-F5344CB8AC3E}">
        <p14:creationId xmlns:p14="http://schemas.microsoft.com/office/powerpoint/2010/main" val="754319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3CFA7D17-D4B1-42A7-9832-0462F1A40623}"/>
              </a:ext>
            </a:extLst>
          </p:cNvPr>
          <p:cNvSpPr/>
          <p:nvPr/>
        </p:nvSpPr>
        <p:spPr>
          <a:xfrm>
            <a:off x="1093326" y="4294294"/>
            <a:ext cx="10498038" cy="14111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1EB75B31-AF64-D1E8-EEF6-E2AA3BDBC59A}"/>
              </a:ext>
            </a:extLst>
          </p:cNvPr>
          <p:cNvSpPr/>
          <p:nvPr/>
        </p:nvSpPr>
        <p:spPr>
          <a:xfrm>
            <a:off x="1093326" y="2763838"/>
            <a:ext cx="10498038" cy="14111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2DBAF7FF-72C4-232B-F891-FACC08FBEC73}"/>
              </a:ext>
            </a:extLst>
          </p:cNvPr>
          <p:cNvSpPr>
            <a:spLocks noGrp="1"/>
          </p:cNvSpPr>
          <p:nvPr>
            <p:ph type="body" sz="quarter" idx="13"/>
          </p:nvPr>
        </p:nvSpPr>
        <p:spPr>
          <a:xfrm>
            <a:off x="2772668" y="2938964"/>
            <a:ext cx="6539948" cy="983319"/>
          </a:xfrm>
        </p:spPr>
        <p:txBody>
          <a:bodyPr wrap="square">
            <a:noAutofit/>
          </a:bodyPr>
          <a:lstStyle/>
          <a:p>
            <a:pPr marL="0" marR="0" lvl="0" indent="0" algn="l" defTabSz="457040" rtl="0" eaLnBrk="1" fontAlgn="base" latinLnBrk="0" hangingPunct="1">
              <a:lnSpc>
                <a:spcPct val="110000"/>
              </a:lnSpc>
              <a:spcBef>
                <a:spcPts val="0"/>
              </a:spcBef>
              <a:spcAft>
                <a:spcPts val="600"/>
              </a:spcAft>
              <a:buClrTx/>
              <a:buSzTx/>
              <a:buFontTx/>
              <a:buNone/>
              <a:tabLst/>
              <a:defRPr/>
            </a:pPr>
            <a:r>
              <a:rPr kumimoji="0" lang="en-US" sz="2200" b="1" u="none" strike="noStrike" kern="100" cap="none" spc="0" normalizeH="0" baseline="0" noProof="0">
                <a:ln>
                  <a:noFill/>
                </a:ln>
                <a:solidFill>
                  <a:schemeClr val="tx1"/>
                </a:solidFill>
                <a:effectLst/>
                <a:uLnTx/>
                <a:uFillTx/>
              </a:rPr>
              <a:t>OBJECTIVE</a:t>
            </a:r>
            <a:br>
              <a:rPr kumimoji="0" lang="en-US" sz="2200" b="1" u="none" strike="noStrike" kern="100" cap="none" spc="0" normalizeH="0" baseline="0" noProof="0">
                <a:ln>
                  <a:noFill/>
                </a:ln>
                <a:solidFill>
                  <a:schemeClr val="tx1"/>
                </a:solidFill>
                <a:effectLst/>
                <a:uLnTx/>
                <a:uFillTx/>
              </a:rPr>
            </a:br>
            <a:r>
              <a:rPr kumimoji="0" lang="en-US" u="none" strike="noStrike" kern="100" cap="none" spc="0" normalizeH="0" baseline="0" noProof="0">
                <a:ln>
                  <a:noFill/>
                </a:ln>
                <a:solidFill>
                  <a:schemeClr val="tx1"/>
                </a:solidFill>
                <a:effectLst/>
                <a:uLnTx/>
                <a:uFillTx/>
              </a:rPr>
              <a:t>Generate approved partner sourced deal registrations, ongoing pipeline activation and create demand generation.​</a:t>
            </a:r>
          </a:p>
        </p:txBody>
      </p:sp>
      <p:pic>
        <p:nvPicPr>
          <p:cNvPr id="6" name="Picture 5">
            <a:extLst>
              <a:ext uri="{FF2B5EF4-FFF2-40B4-BE49-F238E27FC236}">
                <a16:creationId xmlns:a16="http://schemas.microsoft.com/office/drawing/2014/main" id="{980462E9-0522-21E5-D9F0-93D9B9F72719}"/>
              </a:ext>
            </a:extLst>
          </p:cNvPr>
          <p:cNvPicPr>
            <a:picLocks/>
          </p:cNvPicPr>
          <p:nvPr/>
        </p:nvPicPr>
        <p:blipFill>
          <a:blip r:embed="rId3" cstate="screen">
            <a:extLst>
              <a:ext uri="{28A0092B-C50C-407E-A947-70E740481C1C}">
                <a14:useLocalDpi xmlns:a14="http://schemas.microsoft.com/office/drawing/2010/main"/>
              </a:ext>
            </a:extLst>
          </a:blip>
          <a:srcRect l="364" t="17244" r="9887" b="21968"/>
          <a:stretch>
            <a:fillRect/>
          </a:stretch>
        </p:blipFill>
        <p:spPr>
          <a:xfrm>
            <a:off x="11782914" y="2763838"/>
            <a:ext cx="7274735" cy="6964450"/>
          </a:xfrm>
          <a:prstGeom prst="roundRect">
            <a:avLst>
              <a:gd name="adj" fmla="val 4749"/>
            </a:avLst>
          </a:prstGeom>
        </p:spPr>
      </p:pic>
      <p:sp>
        <p:nvSpPr>
          <p:cNvPr id="9" name="Title 8">
            <a:extLst>
              <a:ext uri="{FF2B5EF4-FFF2-40B4-BE49-F238E27FC236}">
                <a16:creationId xmlns:a16="http://schemas.microsoft.com/office/drawing/2014/main" id="{57D857FC-52EA-036F-2F2F-A3369B2D643D}"/>
              </a:ext>
            </a:extLst>
          </p:cNvPr>
          <p:cNvSpPr>
            <a:spLocks noGrp="1"/>
          </p:cNvSpPr>
          <p:nvPr>
            <p:ph type="ctrTitle"/>
          </p:nvPr>
        </p:nvSpPr>
        <p:spPr>
          <a:xfrm>
            <a:off x="1093327" y="993395"/>
            <a:ext cx="14961836" cy="1205715"/>
          </a:xfrm>
        </p:spPr>
        <p:txBody>
          <a:bodyPr anchor="t"/>
          <a:lstStyle/>
          <a:p>
            <a:pPr>
              <a:lnSpc>
                <a:spcPct val="90000"/>
              </a:lnSpc>
            </a:pPr>
            <a:r>
              <a:rPr lang="en-GB" sz="4800" dirty="0">
                <a:solidFill>
                  <a:schemeClr val="tx2"/>
                </a:solidFill>
              </a:rPr>
              <a:t>PARTNER DAYS FOCUS</a:t>
            </a:r>
            <a:br>
              <a:rPr lang="en-GB" sz="4800" dirty="0">
                <a:solidFill>
                  <a:schemeClr val="tx2"/>
                </a:solidFill>
              </a:rPr>
            </a:br>
            <a:r>
              <a:rPr lang="en-GB" sz="4800" dirty="0"/>
              <a:t>&amp; OB</a:t>
            </a:r>
            <a:r>
              <a:rPr lang="en-GB" sz="4800" b="0" dirty="0"/>
              <a:t>JE</a:t>
            </a:r>
            <a:r>
              <a:rPr lang="en-GB" sz="4800" dirty="0"/>
              <a:t>CTIVES​</a:t>
            </a:r>
            <a:endParaRPr lang="en-US" sz="4800" dirty="0"/>
          </a:p>
        </p:txBody>
      </p:sp>
      <p:pic>
        <p:nvPicPr>
          <p:cNvPr id="17" name="Picture 16" descr="A blue and black target with a pink arrow&#10;&#10;Description automatically generated">
            <a:extLst>
              <a:ext uri="{FF2B5EF4-FFF2-40B4-BE49-F238E27FC236}">
                <a16:creationId xmlns:a16="http://schemas.microsoft.com/office/drawing/2014/main" id="{AC334AEC-709D-DB19-B154-51B01A3306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328" y="2763838"/>
            <a:ext cx="1372349" cy="1372349"/>
          </a:xfrm>
          <a:prstGeom prst="rect">
            <a:avLst/>
          </a:prstGeom>
        </p:spPr>
      </p:pic>
      <p:sp>
        <p:nvSpPr>
          <p:cNvPr id="19" name="Text Placeholder 11">
            <a:extLst>
              <a:ext uri="{FF2B5EF4-FFF2-40B4-BE49-F238E27FC236}">
                <a16:creationId xmlns:a16="http://schemas.microsoft.com/office/drawing/2014/main" id="{853E855A-7D65-90E6-DD10-34D4EEC97323}"/>
              </a:ext>
            </a:extLst>
          </p:cNvPr>
          <p:cNvSpPr txBox="1">
            <a:spLocks/>
          </p:cNvSpPr>
          <p:nvPr/>
        </p:nvSpPr>
        <p:spPr>
          <a:xfrm>
            <a:off x="2772668" y="4481311"/>
            <a:ext cx="6539948" cy="983319"/>
          </a:xfrm>
          <a:prstGeom prst="rect">
            <a:avLst/>
          </a:prstGeom>
        </p:spPr>
        <p:txBody>
          <a:bodyPr vert="horz" wrap="square" lIns="91440" tIns="45720" rIns="91440" bIns="45720" rtlCol="0">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defTabSz="457040" fontAlgn="base">
              <a:lnSpc>
                <a:spcPct val="110000"/>
              </a:lnSpc>
              <a:spcBef>
                <a:spcPts val="0"/>
              </a:spcBef>
              <a:spcAft>
                <a:spcPts val="1200"/>
              </a:spcAft>
              <a:buFontTx/>
              <a:buNone/>
              <a:defRPr/>
            </a:pPr>
            <a:r>
              <a:rPr lang="en-US" sz="2200" b="1" kern="100">
                <a:solidFill>
                  <a:schemeClr val="tx1"/>
                </a:solidFill>
              </a:rPr>
              <a:t>FOCUS</a:t>
            </a:r>
            <a:br>
              <a:rPr lang="en-US" sz="2200" b="1" kern="100">
                <a:solidFill>
                  <a:schemeClr val="tx1"/>
                </a:solidFill>
              </a:rPr>
            </a:br>
            <a:r>
              <a:rPr lang="en-US" kern="100">
                <a:solidFill>
                  <a:schemeClr val="tx1"/>
                </a:solidFill>
              </a:rPr>
              <a:t>Partner Sourced Pipeline and Net New Logo Partner Sourced Pipeline at Partner and Country level.​</a:t>
            </a:r>
          </a:p>
        </p:txBody>
      </p:sp>
      <p:pic>
        <p:nvPicPr>
          <p:cNvPr id="21" name="Picture 20" descr="A blue and black magnifying glass&#10;&#10;Description automatically generated">
            <a:extLst>
              <a:ext uri="{FF2B5EF4-FFF2-40B4-BE49-F238E27FC236}">
                <a16:creationId xmlns:a16="http://schemas.microsoft.com/office/drawing/2014/main" id="{71ADFB38-7B4E-DF9D-ED25-6C5EB948C5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6223" y="3930093"/>
            <a:ext cx="1625600" cy="1625600"/>
          </a:xfrm>
          <a:prstGeom prst="rect">
            <a:avLst/>
          </a:prstGeom>
        </p:spPr>
      </p:pic>
      <p:pic>
        <p:nvPicPr>
          <p:cNvPr id="22" name="Picture 21" descr="A blue eye with a white circle&#10;&#10;Description automatically generated">
            <a:extLst>
              <a:ext uri="{FF2B5EF4-FFF2-40B4-BE49-F238E27FC236}">
                <a16:creationId xmlns:a16="http://schemas.microsoft.com/office/drawing/2014/main" id="{A1860D31-E9B6-8DD8-F17D-CD546BF996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2147" y="4286218"/>
            <a:ext cx="1481701" cy="1481701"/>
          </a:xfrm>
          <a:prstGeom prst="rect">
            <a:avLst/>
          </a:prstGeom>
        </p:spPr>
      </p:pic>
      <p:sp>
        <p:nvSpPr>
          <p:cNvPr id="23" name="Rounded Rectangle 22">
            <a:extLst>
              <a:ext uri="{FF2B5EF4-FFF2-40B4-BE49-F238E27FC236}">
                <a16:creationId xmlns:a16="http://schemas.microsoft.com/office/drawing/2014/main" id="{36E2DCFD-010D-2BE8-DBB1-D5918380C2F4}"/>
              </a:ext>
            </a:extLst>
          </p:cNvPr>
          <p:cNvSpPr/>
          <p:nvPr/>
        </p:nvSpPr>
        <p:spPr>
          <a:xfrm>
            <a:off x="1093325" y="5823285"/>
            <a:ext cx="10498039" cy="2614862"/>
          </a:xfrm>
          <a:prstGeom prst="roundRect">
            <a:avLst>
              <a:gd name="adj" fmla="val 1463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1">
            <a:extLst>
              <a:ext uri="{FF2B5EF4-FFF2-40B4-BE49-F238E27FC236}">
                <a16:creationId xmlns:a16="http://schemas.microsoft.com/office/drawing/2014/main" id="{EC5ABD21-50FB-4143-F002-5609E87AF5AF}"/>
              </a:ext>
            </a:extLst>
          </p:cNvPr>
          <p:cNvSpPr txBox="1">
            <a:spLocks/>
          </p:cNvSpPr>
          <p:nvPr/>
        </p:nvSpPr>
        <p:spPr>
          <a:xfrm>
            <a:off x="2772667" y="6008136"/>
            <a:ext cx="8472849" cy="1900622"/>
          </a:xfrm>
          <a:prstGeom prst="rect">
            <a:avLst/>
          </a:prstGeom>
        </p:spPr>
        <p:txBody>
          <a:bodyPr vert="horz" wrap="square" lIns="91440" tIns="45720" rIns="91440" bIns="45720" rtlCol="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defTabSz="457040" fontAlgn="base">
              <a:lnSpc>
                <a:spcPct val="120000"/>
              </a:lnSpc>
              <a:spcBef>
                <a:spcPts val="0"/>
              </a:spcBef>
              <a:spcAft>
                <a:spcPts val="600"/>
              </a:spcAft>
              <a:buNone/>
              <a:defRPr/>
            </a:pPr>
            <a:r>
              <a:rPr lang="en-US" sz="2200" b="1" kern="100" dirty="0">
                <a:solidFill>
                  <a:schemeClr val="tx1"/>
                </a:solidFill>
                <a:latin typeface="Arial"/>
                <a:cs typeface="Arial"/>
              </a:rPr>
              <a:t>MEASURING SUCCESS</a:t>
            </a:r>
            <a:br>
              <a:rPr lang="en-US" sz="2200" b="1" kern="100" dirty="0"/>
            </a:br>
            <a:r>
              <a:rPr lang="en-US" kern="100" dirty="0">
                <a:solidFill>
                  <a:schemeClr val="tx1"/>
                </a:solidFill>
                <a:latin typeface="Arial"/>
                <a:cs typeface="Arial"/>
              </a:rPr>
              <a:t>Success will be measured by the highest number of approved partner-sourced deal registrations, approved Net New Logo (NNL) partner sourced deal registrations and approved and Pro + </a:t>
            </a:r>
            <a:r>
              <a:rPr lang="en-GB" dirty="0">
                <a:solidFill>
                  <a:schemeClr val="tx1"/>
                </a:solidFill>
                <a:latin typeface="Arial"/>
                <a:cs typeface="Arial"/>
              </a:rPr>
              <a:t>Partner‑Sourced Deal Registrations</a:t>
            </a:r>
            <a:r>
              <a:rPr lang="en-US" kern="100" dirty="0">
                <a:solidFill>
                  <a:schemeClr val="tx1"/>
                </a:solidFill>
                <a:latin typeface="Arial"/>
                <a:cs typeface="Arial"/>
              </a:rPr>
              <a:t>. Marketing codes will be vital for tracking deal registrations, while evaluation at both country and partner levels ensures recognition of top performers.</a:t>
            </a:r>
            <a:endParaRPr lang="en-US" dirty="0">
              <a:solidFill>
                <a:schemeClr val="tx1"/>
              </a:solidFill>
              <a:latin typeface="Arial"/>
              <a:cs typeface="Arial"/>
            </a:endParaRPr>
          </a:p>
        </p:txBody>
      </p:sp>
      <p:sp>
        <p:nvSpPr>
          <p:cNvPr id="27" name="Rounded Rectangle 26">
            <a:extLst>
              <a:ext uri="{FF2B5EF4-FFF2-40B4-BE49-F238E27FC236}">
                <a16:creationId xmlns:a16="http://schemas.microsoft.com/office/drawing/2014/main" id="{B0D1FB41-BA9D-2567-E6F7-B373575D2E4C}"/>
              </a:ext>
            </a:extLst>
          </p:cNvPr>
          <p:cNvSpPr/>
          <p:nvPr/>
        </p:nvSpPr>
        <p:spPr>
          <a:xfrm>
            <a:off x="1093326" y="8550442"/>
            <a:ext cx="10498037" cy="11778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ue and green graph with arrow pointing up&#10;&#10;Description automatically generated">
            <a:extLst>
              <a:ext uri="{FF2B5EF4-FFF2-40B4-BE49-F238E27FC236}">
                <a16:creationId xmlns:a16="http://schemas.microsoft.com/office/drawing/2014/main" id="{DCEAE404-B767-715B-CB10-8922A8CCC8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92147" y="5824175"/>
            <a:ext cx="1445569" cy="1445569"/>
          </a:xfrm>
          <a:prstGeom prst="rect">
            <a:avLst/>
          </a:prstGeom>
        </p:spPr>
      </p:pic>
      <p:sp>
        <p:nvSpPr>
          <p:cNvPr id="29" name="Text Placeholder 11">
            <a:extLst>
              <a:ext uri="{FF2B5EF4-FFF2-40B4-BE49-F238E27FC236}">
                <a16:creationId xmlns:a16="http://schemas.microsoft.com/office/drawing/2014/main" id="{5A78FA57-5F85-FC6E-6E7A-A353F0F202A9}"/>
              </a:ext>
            </a:extLst>
          </p:cNvPr>
          <p:cNvSpPr txBox="1">
            <a:spLocks/>
          </p:cNvSpPr>
          <p:nvPr/>
        </p:nvSpPr>
        <p:spPr>
          <a:xfrm>
            <a:off x="2772668" y="8781985"/>
            <a:ext cx="7542210" cy="703263"/>
          </a:xfrm>
          <a:prstGeom prst="rect">
            <a:avLst/>
          </a:prstGeom>
        </p:spPr>
        <p:txBody>
          <a:bodyPr vert="horz" wrap="square" lIns="91440" tIns="45720" rIns="91440" bIns="45720" rtlCol="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fontAlgn="base">
              <a:spcBef>
                <a:spcPts val="0"/>
              </a:spcBef>
              <a:spcAft>
                <a:spcPts val="600"/>
              </a:spcAft>
              <a:buNone/>
            </a:pPr>
            <a:r>
              <a:rPr lang="en-US" sz="2200" b="1" kern="100" dirty="0">
                <a:solidFill>
                  <a:schemeClr val="tx1"/>
                </a:solidFill>
                <a:latin typeface="Arial"/>
                <a:cs typeface="Arial"/>
              </a:rPr>
              <a:t>CAMPAIGN TIMEFRAME</a:t>
            </a:r>
          </a:p>
          <a:p>
            <a:pPr marL="0" indent="0" fontAlgn="base">
              <a:spcBef>
                <a:spcPts val="0"/>
              </a:spcBef>
              <a:spcAft>
                <a:spcPts val="600"/>
              </a:spcAft>
              <a:buNone/>
            </a:pPr>
            <a:r>
              <a:rPr lang="en-GB" kern="100" dirty="0">
                <a:solidFill>
                  <a:schemeClr val="tx1"/>
                </a:solidFill>
                <a:latin typeface="Arial"/>
                <a:cs typeface="Arial"/>
              </a:rPr>
              <a:t>02 March – 31 March 2026</a:t>
            </a:r>
            <a:endParaRPr lang="en-US" kern="100" dirty="0">
              <a:solidFill>
                <a:schemeClr val="tx1"/>
              </a:solidFill>
              <a:latin typeface="Arial"/>
              <a:cs typeface="Arial"/>
            </a:endParaRPr>
          </a:p>
        </p:txBody>
      </p:sp>
      <p:pic>
        <p:nvPicPr>
          <p:cNvPr id="30" name="Picture 29" descr="A blue and white calendar&#10;&#10;Description automatically generated">
            <a:extLst>
              <a:ext uri="{FF2B5EF4-FFF2-40B4-BE49-F238E27FC236}">
                <a16:creationId xmlns:a16="http://schemas.microsoft.com/office/drawing/2014/main" id="{C241A3F7-3C7A-40F6-F25A-085A87B8BA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7886" y="8444742"/>
            <a:ext cx="1313231" cy="1313231"/>
          </a:xfrm>
          <a:prstGeom prst="rect">
            <a:avLst/>
          </a:prstGeom>
        </p:spPr>
      </p:pic>
    </p:spTree>
    <p:extLst>
      <p:ext uri="{BB962C8B-B14F-4D97-AF65-F5344CB8AC3E}">
        <p14:creationId xmlns:p14="http://schemas.microsoft.com/office/powerpoint/2010/main" val="267674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A85D0-BBAF-5A04-2722-27518E645AF9}"/>
              </a:ext>
            </a:extLst>
          </p:cNvPr>
          <p:cNvSpPr>
            <a:spLocks noGrp="1"/>
          </p:cNvSpPr>
          <p:nvPr>
            <p:ph type="ctrTitle"/>
          </p:nvPr>
        </p:nvSpPr>
        <p:spPr/>
        <p:txBody>
          <a:bodyPr anchor="t"/>
          <a:lstStyle/>
          <a:p>
            <a:r>
              <a:rPr lang="en-US" sz="4800" dirty="0"/>
              <a:t>PRIZES</a:t>
            </a:r>
          </a:p>
        </p:txBody>
      </p:sp>
      <p:pic>
        <p:nvPicPr>
          <p:cNvPr id="3" name="Picture 2">
            <a:extLst>
              <a:ext uri="{FF2B5EF4-FFF2-40B4-BE49-F238E27FC236}">
                <a16:creationId xmlns:a16="http://schemas.microsoft.com/office/drawing/2014/main" id="{3D8AD6DF-9185-B795-E924-2A0677748910}"/>
              </a:ext>
            </a:extLst>
          </p:cNvPr>
          <p:cNvPicPr>
            <a:picLocks noChangeAspect="1"/>
          </p:cNvPicPr>
          <p:nvPr/>
        </p:nvPicPr>
        <p:blipFill>
          <a:blip r:embed="rId3" cstate="screen">
            <a:extLst>
              <a:ext uri="{28A0092B-C50C-407E-A947-70E740481C1C}">
                <a14:useLocalDpi xmlns:a14="http://schemas.microsoft.com/office/drawing/2010/main"/>
              </a:ext>
            </a:extLst>
          </a:blip>
          <a:srcRect t="1632" b="1632"/>
          <a:stretch/>
        </p:blipFill>
        <p:spPr>
          <a:xfrm>
            <a:off x="-12800313" y="814490"/>
            <a:ext cx="13470869" cy="9447083"/>
          </a:xfrm>
          <a:prstGeom prst="roundRect">
            <a:avLst>
              <a:gd name="adj" fmla="val 5049"/>
            </a:avLst>
          </a:prstGeom>
        </p:spPr>
      </p:pic>
      <p:pic>
        <p:nvPicPr>
          <p:cNvPr id="4" name="Picture 3">
            <a:extLst>
              <a:ext uri="{FF2B5EF4-FFF2-40B4-BE49-F238E27FC236}">
                <a16:creationId xmlns:a16="http://schemas.microsoft.com/office/drawing/2014/main" id="{74223349-9688-7BB9-A8A2-AD30A54AA59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413869" y="814490"/>
            <a:ext cx="13470867" cy="9447083"/>
          </a:xfrm>
          <a:prstGeom prst="roundRect">
            <a:avLst>
              <a:gd name="adj" fmla="val 5049"/>
            </a:avLst>
          </a:prstGeom>
        </p:spPr>
      </p:pic>
      <p:sp>
        <p:nvSpPr>
          <p:cNvPr id="12" name="Rounded Rectangle 11">
            <a:extLst>
              <a:ext uri="{FF2B5EF4-FFF2-40B4-BE49-F238E27FC236}">
                <a16:creationId xmlns:a16="http://schemas.microsoft.com/office/drawing/2014/main" id="{7FD27092-B920-2431-7DED-4E8891A3A94E}"/>
              </a:ext>
            </a:extLst>
          </p:cNvPr>
          <p:cNvSpPr/>
          <p:nvPr/>
        </p:nvSpPr>
        <p:spPr>
          <a:xfrm>
            <a:off x="1064540" y="1828801"/>
            <a:ext cx="8944359" cy="5378824"/>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9E586B5-BC5C-154C-B92D-DC537FF687C3}"/>
              </a:ext>
            </a:extLst>
          </p:cNvPr>
          <p:cNvSpPr/>
          <p:nvPr/>
        </p:nvSpPr>
        <p:spPr>
          <a:xfrm>
            <a:off x="10230844" y="1828801"/>
            <a:ext cx="8892000" cy="5378824"/>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3">
            <a:extLst>
              <a:ext uri="{FF2B5EF4-FFF2-40B4-BE49-F238E27FC236}">
                <a16:creationId xmlns:a16="http://schemas.microsoft.com/office/drawing/2014/main" id="{00B98DBE-F74F-A8BD-9B9A-C2992C62EC3D}"/>
              </a:ext>
            </a:extLst>
          </p:cNvPr>
          <p:cNvSpPr txBox="1"/>
          <p:nvPr/>
        </p:nvSpPr>
        <p:spPr>
          <a:xfrm>
            <a:off x="1693166" y="2258465"/>
            <a:ext cx="7566244" cy="4940568"/>
          </a:xfrm>
          <a:prstGeom prst="rect">
            <a:avLst/>
          </a:prstGeom>
        </p:spPr>
        <p:txBody>
          <a:bodyPr vert="horz" wrap="square" lIns="0" tIns="121285" rIns="0" bIns="0" rtlCol="0" anchor="t">
            <a:noAutofit/>
          </a:bodyPr>
          <a:lstStyle/>
          <a:p>
            <a:pPr defTabSz="457040">
              <a:spcAft>
                <a:spcPts val="3000"/>
              </a:spcAft>
              <a:defRPr/>
            </a:pPr>
            <a:r>
              <a:rPr lang="en-US" sz="3600" b="1" kern="100" dirty="0">
                <a:solidFill>
                  <a:schemeClr val="tx2"/>
                </a:solidFill>
                <a:latin typeface="Arial Black"/>
                <a:cs typeface="Arial Black" panose="020B0604020202020204" pitchFamily="34" charset="0"/>
              </a:rPr>
              <a:t>PARTNER SOURCED</a:t>
            </a:r>
            <a:br>
              <a:rPr lang="en-US" sz="3600" b="1" u="none" strike="noStrike" kern="100" cap="none" spc="0" normalizeH="0" baseline="0" noProof="0" dirty="0">
                <a:ln>
                  <a:noFill/>
                </a:ln>
                <a:effectLst/>
                <a:uLnTx/>
                <a:uFillTx/>
                <a:latin typeface="Arial Black" panose="020B0604020202020204" pitchFamily="34" charset="0"/>
                <a:cs typeface="Arial Black" panose="020B0604020202020204" pitchFamily="34" charset="0"/>
              </a:rPr>
            </a:br>
            <a:r>
              <a:rPr kumimoji="0" lang="en-US" sz="3200" b="0" i="0" u="none" strike="noStrike" kern="100" cap="none" spc="0" normalizeH="0" baseline="0" noProof="0" dirty="0">
                <a:ln>
                  <a:noFill/>
                </a:ln>
                <a:solidFill>
                  <a:schemeClr val="bg1"/>
                </a:solidFill>
                <a:effectLst/>
                <a:uLnTx/>
                <a:uFillTx/>
                <a:latin typeface="+mj-lt"/>
                <a:ea typeface="+mn-ea"/>
                <a:cs typeface="Arial"/>
              </a:rPr>
              <a:t>Deal Registrations</a:t>
            </a:r>
          </a:p>
          <a:p>
            <a:pPr defTabSz="457040">
              <a:spcAft>
                <a:spcPts val="1800"/>
              </a:spcAft>
              <a:defRPr/>
            </a:pPr>
            <a:r>
              <a:rPr kumimoji="0" lang="en-US" sz="2800" b="1" u="none" strike="noStrike" kern="100" cap="none" spc="0" normalizeH="0" baseline="0" noProof="0" dirty="0">
                <a:ln>
                  <a:noFill/>
                </a:ln>
                <a:solidFill>
                  <a:schemeClr val="bg1"/>
                </a:solidFill>
                <a:effectLst/>
                <a:uLnTx/>
                <a:uFillTx/>
                <a:latin typeface="Arial Black" panose="020B0604020202020204" pitchFamily="34" charset="0"/>
                <a:cs typeface="Arial Black" panose="020B0604020202020204" pitchFamily="34" charset="0"/>
              </a:rPr>
              <a:t>FIRST PLACE</a:t>
            </a:r>
            <a:br>
              <a:rPr lang="en-US" sz="2400" b="0" i="0" u="none" strike="noStrike" kern="100" cap="none" spc="0" normalizeH="0" baseline="0" noProof="0" dirty="0">
                <a:ln>
                  <a:noFill/>
                </a:ln>
                <a:effectLst/>
                <a:uLnTx/>
                <a:uFillTx/>
                <a:latin typeface="+mj-lt"/>
                <a:cs typeface="Arial"/>
              </a:rPr>
            </a:br>
            <a:r>
              <a:rPr kumimoji="0" lang="en-US" sz="2000" i="0" u="none" strike="noStrike" kern="100" cap="none" spc="0" normalizeH="0" baseline="0" noProof="0" dirty="0">
                <a:ln>
                  <a:noFill/>
                </a:ln>
                <a:solidFill>
                  <a:schemeClr val="bg1"/>
                </a:solidFill>
                <a:effectLst/>
                <a:uLnTx/>
                <a:uFillTx/>
                <a:latin typeface="+mj-lt"/>
                <a:ea typeface="+mn-ea"/>
                <a:cs typeface="Arial"/>
              </a:rPr>
              <a:t>Team incentive up to </a:t>
            </a:r>
            <a:r>
              <a:rPr lang="en-US" sz="2000" kern="100" dirty="0">
                <a:solidFill>
                  <a:schemeClr val="bg1"/>
                </a:solidFill>
                <a:latin typeface="+mj-lt"/>
                <a:cs typeface="Arial"/>
              </a:rPr>
              <a:t>$9</a:t>
            </a:r>
            <a:r>
              <a:rPr kumimoji="0" lang="en-US" sz="2000" i="0" u="none" strike="noStrike" kern="100" cap="none" spc="0" normalizeH="0" baseline="0" noProof="0" dirty="0">
                <a:ln>
                  <a:noFill/>
                </a:ln>
                <a:solidFill>
                  <a:schemeClr val="bg1"/>
                </a:solidFill>
                <a:effectLst/>
                <a:uLnTx/>
                <a:uFillTx/>
                <a:latin typeface="+mj-lt"/>
                <a:ea typeface="+mn-ea"/>
                <a:cs typeface="Arial"/>
              </a:rPr>
              <a:t>00 &amp; Marketing Investment: </a:t>
            </a:r>
            <a:r>
              <a:rPr lang="en-US" sz="2000" kern="100" dirty="0">
                <a:solidFill>
                  <a:schemeClr val="bg1"/>
                </a:solidFill>
                <a:latin typeface="+mj-lt"/>
                <a:cs typeface="Arial"/>
              </a:rPr>
              <a:t>$6,000</a:t>
            </a:r>
            <a:endParaRPr lang="en-US" sz="2000" i="0" u="none" strike="noStrike" kern="100" cap="none" spc="0" normalizeH="0" baseline="0" noProof="0" dirty="0">
              <a:ln>
                <a:noFill/>
              </a:ln>
              <a:solidFill>
                <a:schemeClr val="bg1"/>
              </a:solidFill>
              <a:effectLst/>
              <a:uLnTx/>
              <a:uFillTx/>
              <a:latin typeface="+mj-lt"/>
              <a:cs typeface="Arial"/>
            </a:endParaRPr>
          </a:p>
          <a:p>
            <a:pPr marL="0" marR="0" lvl="0" indent="0" algn="l" defTabSz="457040" rtl="0" eaLnBrk="1" fontAlgn="base" latinLnBrk="0" hangingPunct="1">
              <a:lnSpc>
                <a:spcPct val="120000"/>
              </a:lnSpc>
              <a:spcBef>
                <a:spcPts val="0"/>
              </a:spcBef>
              <a:spcAft>
                <a:spcPts val="1200"/>
              </a:spcAft>
              <a:buClrTx/>
              <a:buSzTx/>
              <a:buFontTx/>
              <a:buNone/>
              <a:tabLst/>
              <a:defRPr/>
            </a:pPr>
            <a:r>
              <a:rPr lang="en-US" sz="2800" b="1" kern="100" dirty="0">
                <a:solidFill>
                  <a:schemeClr val="bg1"/>
                </a:solidFill>
                <a:latin typeface="Arial Black" panose="020B0604020202020204" pitchFamily="34" charset="0"/>
                <a:cs typeface="Arial Black" panose="020B0604020202020204" pitchFamily="34" charset="0"/>
              </a:rPr>
              <a:t>SECOND PLACE </a:t>
            </a:r>
            <a:br>
              <a:rPr lang="en-US" sz="2400" b="0" i="0" u="none" strike="noStrike" kern="100" cap="none" spc="0" normalizeH="0" baseline="0" noProof="0" dirty="0">
                <a:ln>
                  <a:noFill/>
                </a:ln>
                <a:effectLst/>
                <a:uLnTx/>
                <a:uFillTx/>
                <a:latin typeface="+mj-lt"/>
                <a:cs typeface="Arial"/>
              </a:rPr>
            </a:br>
            <a:r>
              <a:rPr kumimoji="0" lang="en-US" sz="2000" i="0" u="none" strike="noStrike" kern="100" cap="none" spc="0" normalizeH="0" baseline="0" noProof="0" dirty="0">
                <a:ln>
                  <a:noFill/>
                </a:ln>
                <a:solidFill>
                  <a:schemeClr val="bg1"/>
                </a:solidFill>
                <a:effectLst/>
                <a:uLnTx/>
                <a:uFillTx/>
                <a:latin typeface="+mj-lt"/>
                <a:ea typeface="+mn-ea"/>
                <a:cs typeface="Arial"/>
              </a:rPr>
              <a:t>Team incentive up to </a:t>
            </a:r>
            <a:r>
              <a:rPr lang="en-US" sz="2000" kern="100" dirty="0">
                <a:solidFill>
                  <a:schemeClr val="bg1"/>
                </a:solidFill>
                <a:latin typeface="+mj-lt"/>
                <a:cs typeface="Arial"/>
              </a:rPr>
              <a:t>$700 </a:t>
            </a:r>
            <a:r>
              <a:rPr kumimoji="0" lang="en-US" sz="2000" i="0" u="none" strike="noStrike" kern="100" cap="none" spc="0" normalizeH="0" baseline="0" noProof="0" dirty="0">
                <a:ln>
                  <a:noFill/>
                </a:ln>
                <a:solidFill>
                  <a:schemeClr val="bg1"/>
                </a:solidFill>
                <a:effectLst/>
                <a:uLnTx/>
                <a:uFillTx/>
                <a:latin typeface="+mj-lt"/>
                <a:ea typeface="+mn-ea"/>
                <a:cs typeface="Arial"/>
              </a:rPr>
              <a:t>&amp; Marketing Investment: </a:t>
            </a:r>
            <a:r>
              <a:rPr lang="en-US" sz="2000" kern="100" dirty="0">
                <a:solidFill>
                  <a:schemeClr val="bg1"/>
                </a:solidFill>
                <a:latin typeface="+mj-lt"/>
                <a:cs typeface="Arial"/>
              </a:rPr>
              <a:t>$4,000</a:t>
            </a:r>
            <a:endParaRPr lang="en-US" sz="2000" i="0" u="none" strike="noStrike" kern="100" cap="none" spc="0" normalizeH="0" baseline="0" noProof="0" dirty="0">
              <a:ln>
                <a:noFill/>
              </a:ln>
              <a:solidFill>
                <a:schemeClr val="bg1"/>
              </a:solidFill>
              <a:effectLst/>
              <a:uLnTx/>
              <a:uFillTx/>
              <a:latin typeface="+mj-lt"/>
              <a:cs typeface="Arial"/>
            </a:endParaRPr>
          </a:p>
          <a:p>
            <a:pPr defTabSz="457040" fontAlgn="base">
              <a:lnSpc>
                <a:spcPct val="120000"/>
              </a:lnSpc>
              <a:spcAft>
                <a:spcPts val="1200"/>
              </a:spcAft>
              <a:defRPr/>
            </a:pPr>
            <a:r>
              <a:rPr lang="en-US" sz="2800" b="1" kern="100" dirty="0">
                <a:solidFill>
                  <a:schemeClr val="bg1"/>
                </a:solidFill>
                <a:latin typeface="Arial Black" panose="020B0604020202020204" pitchFamily="34" charset="0"/>
                <a:cs typeface="Arial Black" panose="020B0604020202020204" pitchFamily="34" charset="0"/>
              </a:rPr>
              <a:t>THIRD PLACE </a:t>
            </a:r>
            <a:br>
              <a:rPr lang="en-US" sz="1400" b="0" i="0" u="none" strike="noStrike" kern="100" cap="none" spc="0" normalizeH="0" baseline="0" noProof="0" dirty="0">
                <a:ln>
                  <a:noFill/>
                </a:ln>
                <a:effectLst/>
                <a:uLnTx/>
                <a:uFillTx/>
                <a:latin typeface="Century Gothic" panose="020F0302020204030204"/>
                <a:cs typeface="Arial"/>
              </a:rPr>
            </a:br>
            <a:r>
              <a:rPr lang="en-US" sz="2000" kern="100" dirty="0">
                <a:solidFill>
                  <a:schemeClr val="bg1"/>
                </a:solidFill>
                <a:latin typeface="+mj-lt"/>
                <a:cs typeface="Arial"/>
              </a:rPr>
              <a:t>Team incentive up to $500 &amp; Marketing Investment: $2,000</a:t>
            </a:r>
          </a:p>
        </p:txBody>
      </p:sp>
      <p:sp>
        <p:nvSpPr>
          <p:cNvPr id="21" name="object 3">
            <a:extLst>
              <a:ext uri="{FF2B5EF4-FFF2-40B4-BE49-F238E27FC236}">
                <a16:creationId xmlns:a16="http://schemas.microsoft.com/office/drawing/2014/main" id="{3C3E7F08-1766-3369-A772-3DF2CB139843}"/>
              </a:ext>
            </a:extLst>
          </p:cNvPr>
          <p:cNvSpPr txBox="1"/>
          <p:nvPr/>
        </p:nvSpPr>
        <p:spPr>
          <a:xfrm>
            <a:off x="11085729" y="2258465"/>
            <a:ext cx="7565353" cy="4947493"/>
          </a:xfrm>
          <a:prstGeom prst="rect">
            <a:avLst/>
          </a:prstGeom>
        </p:spPr>
        <p:txBody>
          <a:bodyPr vert="horz" wrap="square" lIns="0" tIns="121285" rIns="0" bIns="0" rtlCol="0" anchor="t">
            <a:noAutofit/>
          </a:bodyPr>
          <a:lstStyle/>
          <a:p>
            <a:pPr defTabSz="457040" fontAlgn="base">
              <a:spcAft>
                <a:spcPts val="3000"/>
              </a:spcAft>
              <a:defRPr/>
            </a:pPr>
            <a:r>
              <a:rPr lang="en-US" sz="3600" b="1" kern="100" dirty="0">
                <a:solidFill>
                  <a:schemeClr val="tx2"/>
                </a:solidFill>
                <a:latin typeface="Arial Black"/>
                <a:cs typeface="Arial Black" panose="020B0604020202020204" pitchFamily="34" charset="0"/>
              </a:rPr>
              <a:t>NET NEW LOGO</a:t>
            </a:r>
            <a:br>
              <a:rPr lang="en-US" sz="3600" b="1" u="none" strike="noStrike" kern="100" cap="none" spc="0" normalizeH="0" baseline="0" noProof="0" dirty="0">
                <a:ln>
                  <a:noFill/>
                </a:ln>
                <a:effectLst/>
                <a:uLnTx/>
                <a:uFillTx/>
                <a:latin typeface="Arial Black" panose="020B0604020202020204" pitchFamily="34" charset="0"/>
                <a:cs typeface="Arial Black" panose="020B0604020202020204" pitchFamily="34" charset="0"/>
              </a:rPr>
            </a:br>
            <a:r>
              <a:rPr lang="en-US" sz="3200" kern="100" dirty="0">
                <a:solidFill>
                  <a:schemeClr val="bg1"/>
                </a:solidFill>
                <a:latin typeface="+mj-lt"/>
                <a:cs typeface="Arial"/>
              </a:rPr>
              <a:t>Deal Registrations</a:t>
            </a:r>
          </a:p>
          <a:p>
            <a:pPr defTabSz="457040" fontAlgn="base">
              <a:spcAft>
                <a:spcPts val="1200"/>
              </a:spcAft>
              <a:defRPr/>
            </a:pPr>
            <a:r>
              <a:rPr lang="en-US" sz="2800" b="1" kern="100" dirty="0">
                <a:solidFill>
                  <a:schemeClr val="bg1"/>
                </a:solidFill>
                <a:latin typeface="Arial Black" panose="020B0604020202020204" pitchFamily="34" charset="0"/>
                <a:cs typeface="Arial Black" panose="020B0604020202020204" pitchFamily="34" charset="0"/>
              </a:rPr>
              <a:t>FIRST PLACE</a:t>
            </a:r>
            <a:br>
              <a:rPr lang="en-US" sz="2000" b="1" i="0" u="none" strike="noStrike" kern="100" cap="none" spc="0" normalizeH="0" baseline="0" noProof="0" dirty="0">
                <a:ln>
                  <a:noFill/>
                </a:ln>
                <a:effectLst/>
                <a:uLnTx/>
                <a:uFillTx/>
                <a:latin typeface="+mj-lt"/>
                <a:cs typeface="Arial"/>
              </a:rPr>
            </a:br>
            <a:r>
              <a:rPr kumimoji="0" lang="en-US" sz="2000" i="0" u="none" strike="noStrike" kern="100" cap="none" spc="0" normalizeH="0" baseline="0" noProof="0" dirty="0">
                <a:ln>
                  <a:noFill/>
                </a:ln>
                <a:solidFill>
                  <a:schemeClr val="bg1"/>
                </a:solidFill>
                <a:effectLst/>
                <a:uLnTx/>
                <a:uFillTx/>
                <a:latin typeface="+mj-lt"/>
                <a:ea typeface="+mn-ea"/>
                <a:cs typeface="Arial"/>
              </a:rPr>
              <a:t>Team incentive up to </a:t>
            </a:r>
            <a:r>
              <a:rPr lang="en-US" sz="2000" kern="100" dirty="0">
                <a:solidFill>
                  <a:schemeClr val="bg1"/>
                </a:solidFill>
                <a:latin typeface="+mj-lt"/>
                <a:cs typeface="Arial"/>
              </a:rPr>
              <a:t>$900 </a:t>
            </a:r>
            <a:r>
              <a:rPr kumimoji="0" lang="en-US" sz="2000" i="0" u="none" strike="noStrike" kern="100" cap="none" spc="0" normalizeH="0" baseline="0" noProof="0" dirty="0">
                <a:ln>
                  <a:noFill/>
                </a:ln>
                <a:solidFill>
                  <a:schemeClr val="bg1"/>
                </a:solidFill>
                <a:effectLst/>
                <a:uLnTx/>
                <a:uFillTx/>
                <a:latin typeface="+mj-lt"/>
                <a:ea typeface="+mn-ea"/>
                <a:cs typeface="Arial"/>
              </a:rPr>
              <a:t>&amp; Marketing Investment: </a:t>
            </a:r>
            <a:r>
              <a:rPr lang="en-US" sz="2000" kern="100" dirty="0">
                <a:solidFill>
                  <a:schemeClr val="bg1"/>
                </a:solidFill>
                <a:latin typeface="+mj-lt"/>
                <a:cs typeface="Arial"/>
              </a:rPr>
              <a:t>$6,000</a:t>
            </a:r>
            <a:endParaRPr lang="en-US" sz="2000" kern="100" dirty="0">
              <a:solidFill>
                <a:schemeClr val="bg1"/>
              </a:solidFill>
              <a:cs typeface="Arial" panose="020B0604020202020204"/>
            </a:endParaRPr>
          </a:p>
          <a:p>
            <a:pPr defTabSz="457040">
              <a:lnSpc>
                <a:spcPct val="120000"/>
              </a:lnSpc>
              <a:spcAft>
                <a:spcPts val="1200"/>
              </a:spcAft>
              <a:defRPr/>
            </a:pPr>
            <a:r>
              <a:rPr lang="en-US" sz="2800" b="1" kern="100" dirty="0">
                <a:solidFill>
                  <a:schemeClr val="bg1"/>
                </a:solidFill>
                <a:latin typeface="Arial Black" panose="020B0604020202020204" pitchFamily="34" charset="0"/>
                <a:cs typeface="Arial Black" panose="020B0604020202020204" pitchFamily="34" charset="0"/>
              </a:rPr>
              <a:t>SECOND PLACE </a:t>
            </a:r>
            <a:br>
              <a:rPr lang="en-US" sz="2000" b="1" i="0" u="none" strike="noStrike" kern="100" cap="none" spc="0" normalizeH="0" baseline="0" noProof="0" dirty="0">
                <a:ln>
                  <a:noFill/>
                </a:ln>
                <a:effectLst/>
                <a:uLnTx/>
                <a:uFillTx/>
                <a:latin typeface="+mj-lt"/>
                <a:cs typeface="Arial"/>
              </a:rPr>
            </a:br>
            <a:r>
              <a:rPr kumimoji="0" lang="en-US" sz="2000" i="0" u="none" strike="noStrike" kern="100" cap="none" spc="0" normalizeH="0" baseline="0" noProof="0" dirty="0">
                <a:ln>
                  <a:noFill/>
                </a:ln>
                <a:solidFill>
                  <a:schemeClr val="bg1"/>
                </a:solidFill>
                <a:effectLst/>
                <a:uLnTx/>
                <a:uFillTx/>
                <a:latin typeface="+mj-lt"/>
                <a:ea typeface="+mn-ea"/>
                <a:cs typeface="Arial"/>
              </a:rPr>
              <a:t>Team incentive up </a:t>
            </a:r>
            <a:r>
              <a:rPr lang="en-US" sz="2000" kern="100" dirty="0">
                <a:solidFill>
                  <a:schemeClr val="bg1"/>
                </a:solidFill>
                <a:latin typeface="+mj-lt"/>
                <a:cs typeface="Arial"/>
              </a:rPr>
              <a:t>to $700 </a:t>
            </a:r>
            <a:r>
              <a:rPr kumimoji="0" lang="en-US" sz="2000" i="0" u="none" strike="noStrike" kern="100" cap="none" spc="0" normalizeH="0" baseline="0" noProof="0" dirty="0">
                <a:ln>
                  <a:noFill/>
                </a:ln>
                <a:solidFill>
                  <a:schemeClr val="bg1"/>
                </a:solidFill>
                <a:effectLst/>
                <a:uLnTx/>
                <a:uFillTx/>
                <a:latin typeface="+mj-lt"/>
                <a:ea typeface="+mn-ea"/>
                <a:cs typeface="Arial"/>
              </a:rPr>
              <a:t>&amp; Marketing Investment</a:t>
            </a:r>
            <a:r>
              <a:rPr lang="en-US" sz="2000" kern="100" dirty="0">
                <a:solidFill>
                  <a:schemeClr val="bg1"/>
                </a:solidFill>
                <a:latin typeface="+mj-lt"/>
                <a:cs typeface="Arial"/>
              </a:rPr>
              <a:t>: $4,000</a:t>
            </a:r>
            <a:endParaRPr lang="en-US" sz="2000" kern="100" dirty="0">
              <a:solidFill>
                <a:schemeClr val="bg1"/>
              </a:solidFill>
              <a:cs typeface="Arial"/>
            </a:endParaRPr>
          </a:p>
          <a:p>
            <a:pPr defTabSz="457040">
              <a:lnSpc>
                <a:spcPct val="120000"/>
              </a:lnSpc>
              <a:spcAft>
                <a:spcPts val="1200"/>
              </a:spcAft>
              <a:defRPr/>
            </a:pPr>
            <a:r>
              <a:rPr lang="en-US" sz="2800" b="1" kern="100" dirty="0">
                <a:solidFill>
                  <a:schemeClr val="bg1"/>
                </a:solidFill>
                <a:latin typeface="Arial Black" panose="020B0604020202020204" pitchFamily="34" charset="0"/>
                <a:cs typeface="Arial Black" panose="020B0604020202020204" pitchFamily="34" charset="0"/>
              </a:rPr>
              <a:t>THIRD PLACE </a:t>
            </a:r>
            <a:br>
              <a:rPr lang="en-US" sz="2000" b="1" i="0" u="none" strike="noStrike" kern="100" cap="none" spc="0" normalizeH="0" baseline="0" noProof="0" dirty="0">
                <a:ln>
                  <a:noFill/>
                </a:ln>
                <a:effectLst/>
                <a:uLnTx/>
                <a:uFillTx/>
                <a:latin typeface="Arial"/>
                <a:cs typeface="Arial"/>
              </a:rPr>
            </a:br>
            <a:r>
              <a:rPr lang="en-US" sz="2000" kern="100" dirty="0">
                <a:solidFill>
                  <a:schemeClr val="bg1"/>
                </a:solidFill>
                <a:latin typeface="+mj-lt"/>
                <a:cs typeface="Arial"/>
              </a:rPr>
              <a:t>Team incentive up to $500 &amp; Marketing Investment: $2,000</a:t>
            </a:r>
            <a:endParaRPr lang="en-US" dirty="0">
              <a:solidFill>
                <a:schemeClr val="bg1"/>
              </a:solidFill>
            </a:endParaRPr>
          </a:p>
        </p:txBody>
      </p:sp>
      <p:sp>
        <p:nvSpPr>
          <p:cNvPr id="7" name="Rounded Rectangle 17">
            <a:extLst>
              <a:ext uri="{FF2B5EF4-FFF2-40B4-BE49-F238E27FC236}">
                <a16:creationId xmlns:a16="http://schemas.microsoft.com/office/drawing/2014/main" id="{00BDDBE0-EA29-FF46-AB51-885AA8FD713B}"/>
              </a:ext>
            </a:extLst>
          </p:cNvPr>
          <p:cNvSpPr/>
          <p:nvPr/>
        </p:nvSpPr>
        <p:spPr>
          <a:xfrm>
            <a:off x="1090862" y="7368988"/>
            <a:ext cx="18003961" cy="2649449"/>
          </a:xfrm>
          <a:prstGeom prst="roundRect">
            <a:avLst>
              <a:gd name="adj" fmla="val 1149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8E48C71C-C92C-3366-D2C3-D4EE55737FCF}"/>
              </a:ext>
            </a:extLst>
          </p:cNvPr>
          <p:cNvSpPr txBox="1"/>
          <p:nvPr/>
        </p:nvSpPr>
        <p:spPr>
          <a:xfrm>
            <a:off x="1658448" y="7661233"/>
            <a:ext cx="11769589" cy="1596743"/>
          </a:xfrm>
          <a:prstGeom prst="rect">
            <a:avLst/>
          </a:prstGeom>
        </p:spPr>
        <p:txBody>
          <a:bodyPr vert="horz" wrap="square" lIns="0" tIns="121285" rIns="0" bIns="0" rtlCol="0" anchor="t">
            <a:noAutofit/>
          </a:bodyPr>
          <a:lstStyle/>
          <a:p>
            <a:pPr defTabSz="457040">
              <a:spcAft>
                <a:spcPts val="1800"/>
              </a:spcAft>
              <a:defRPr/>
            </a:pPr>
            <a:r>
              <a:rPr lang="en-GB" sz="3600" dirty="0">
                <a:solidFill>
                  <a:schemeClr val="tx2"/>
                </a:solidFill>
                <a:latin typeface="Arial Black"/>
              </a:rPr>
              <a:t>PRO+</a:t>
            </a:r>
            <a:br>
              <a:rPr lang="en-GB" sz="3600" dirty="0">
                <a:solidFill>
                  <a:schemeClr val="tx2"/>
                </a:solidFill>
                <a:latin typeface="Arial Black"/>
              </a:rPr>
            </a:br>
            <a:r>
              <a:rPr lang="en-US" sz="3200" kern="100" dirty="0">
                <a:solidFill>
                  <a:schemeClr val="bg1"/>
                </a:solidFill>
                <a:latin typeface="+mj-lt"/>
                <a:cs typeface="Arial"/>
              </a:rPr>
              <a:t>Biggest Number of Deal Registrations</a:t>
            </a:r>
            <a:endParaRPr lang="en-US" dirty="0">
              <a:solidFill>
                <a:schemeClr val="bg1"/>
              </a:solidFill>
              <a:cs typeface="Arial" panose="020B0604020202020204"/>
            </a:endParaRPr>
          </a:p>
          <a:p>
            <a:pPr marL="0" marR="0" lvl="0" indent="0" algn="l" defTabSz="457040" rtl="0" eaLnBrk="1" fontAlgn="base" latinLnBrk="0" hangingPunct="1">
              <a:lnSpc>
                <a:spcPct val="120000"/>
              </a:lnSpc>
              <a:spcBef>
                <a:spcPts val="0"/>
              </a:spcBef>
              <a:spcAft>
                <a:spcPts val="1200"/>
              </a:spcAft>
              <a:buClrTx/>
              <a:buSzTx/>
              <a:buFontTx/>
              <a:buNone/>
              <a:tabLst/>
              <a:defRPr/>
            </a:pPr>
            <a:r>
              <a:rPr lang="en-US" sz="2800" b="1" kern="100" dirty="0">
                <a:solidFill>
                  <a:schemeClr val="bg1"/>
                </a:solidFill>
                <a:latin typeface="Arial Black" panose="020B0604020202020204" pitchFamily="34" charset="0"/>
                <a:cs typeface="Arial Black" panose="020B0604020202020204" pitchFamily="34" charset="0"/>
              </a:rPr>
              <a:t>FIRST PLACE: </a:t>
            </a:r>
            <a:r>
              <a:rPr lang="en-US" sz="2000" kern="100" dirty="0">
                <a:solidFill>
                  <a:schemeClr val="bg1"/>
                </a:solidFill>
                <a:latin typeface="+mj-lt"/>
                <a:cs typeface="Arial"/>
              </a:rPr>
              <a:t>Marketing</a:t>
            </a:r>
            <a:r>
              <a:rPr kumimoji="0" lang="en-US" sz="2000" b="0" i="0" u="none" strike="noStrike" kern="100" cap="none" spc="0" normalizeH="0" baseline="0" noProof="0" dirty="0">
                <a:ln>
                  <a:noFill/>
                </a:ln>
                <a:solidFill>
                  <a:schemeClr val="bg1"/>
                </a:solidFill>
                <a:effectLst/>
                <a:uLnTx/>
                <a:uFillTx/>
                <a:latin typeface="+mj-lt"/>
                <a:ea typeface="+mn-ea"/>
                <a:cs typeface="Arial"/>
              </a:rPr>
              <a:t> Investment: </a:t>
            </a:r>
            <a:r>
              <a:rPr lang="en-US" sz="2000" kern="100" dirty="0">
                <a:solidFill>
                  <a:schemeClr val="bg1"/>
                </a:solidFill>
                <a:latin typeface="+mj-lt"/>
                <a:cs typeface="Arial"/>
              </a:rPr>
              <a:t>$3,000</a:t>
            </a:r>
          </a:p>
        </p:txBody>
      </p:sp>
    </p:spTree>
    <p:extLst>
      <p:ext uri="{BB962C8B-B14F-4D97-AF65-F5344CB8AC3E}">
        <p14:creationId xmlns:p14="http://schemas.microsoft.com/office/powerpoint/2010/main" val="264144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249050-B9CB-95D6-E94D-50C3279BCE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8594"/>
            <a:ext cx="20105688" cy="11292344"/>
          </a:xfrm>
          <a:prstGeom prst="rect">
            <a:avLst/>
          </a:prstGeom>
        </p:spPr>
      </p:pic>
      <p:sp>
        <p:nvSpPr>
          <p:cNvPr id="12" name="Rounded Rectangle 11">
            <a:extLst>
              <a:ext uri="{FF2B5EF4-FFF2-40B4-BE49-F238E27FC236}">
                <a16:creationId xmlns:a16="http://schemas.microsoft.com/office/drawing/2014/main" id="{3CE66CE4-0088-1206-870C-A03076EF74A7}"/>
              </a:ext>
            </a:extLst>
          </p:cNvPr>
          <p:cNvSpPr/>
          <p:nvPr/>
        </p:nvSpPr>
        <p:spPr>
          <a:xfrm>
            <a:off x="1047088" y="2311113"/>
            <a:ext cx="18010505" cy="7074936"/>
          </a:xfrm>
          <a:prstGeom prst="roundRect">
            <a:avLst>
              <a:gd name="adj" fmla="val 5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B04A37AF-1F79-3C2B-8FD0-35CC0F5E912F}"/>
              </a:ext>
            </a:extLst>
          </p:cNvPr>
          <p:cNvSpPr txBox="1">
            <a:spLocks/>
          </p:cNvSpPr>
          <p:nvPr/>
        </p:nvSpPr>
        <p:spPr>
          <a:xfrm>
            <a:off x="1806021" y="4773707"/>
            <a:ext cx="16011332" cy="4226118"/>
          </a:xfrm>
          <a:prstGeom prst="rect">
            <a:avLst/>
          </a:prstGeom>
        </p:spPr>
        <p:txBody>
          <a:bodyPr wrap="square" lIns="91440" tIns="45720" rIns="91440" bIns="45720" numCol="3" spcCol="43200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179070" indent="-179070" fontAlgn="base">
              <a:lnSpc>
                <a:spcPct val="120000"/>
              </a:lnSpc>
              <a:spcBef>
                <a:spcPts val="0"/>
              </a:spcBef>
              <a:spcAft>
                <a:spcPts val="1200"/>
              </a:spcAft>
            </a:pPr>
            <a:r>
              <a:rPr lang="en-US" sz="1800" b="0" dirty="0">
                <a:latin typeface="Arial"/>
                <a:cs typeface="Arial"/>
              </a:rPr>
              <a:t>A participating partner </a:t>
            </a:r>
            <a:br>
              <a:rPr lang="en-US" sz="1800" b="0" dirty="0"/>
            </a:br>
            <a:r>
              <a:rPr lang="en-US" sz="1800" b="0" dirty="0">
                <a:latin typeface="Arial"/>
                <a:cs typeface="Arial"/>
              </a:rPr>
              <a:t>needs to register for Q1 2026 prospecting </a:t>
            </a:r>
            <a:r>
              <a:rPr lang="en-GB" sz="1800" dirty="0">
                <a:latin typeface="Arial"/>
                <a:cs typeface="Arial"/>
                <a:hlinkClick r:id="rId4">
                  <a:extLst>
                    <a:ext uri="{A12FA001-AC4F-418D-AE19-62706E023703}">
                      <ahyp:hlinkClr xmlns:ahyp="http://schemas.microsoft.com/office/drawing/2018/hyperlinkcolor" val="tx"/>
                    </a:ext>
                  </a:extLst>
                </a:hlinkClick>
              </a:rPr>
              <a:t>Prospecting Partner Hub</a:t>
            </a:r>
            <a:r>
              <a:rPr lang="en-GB" sz="1800" dirty="0">
                <a:latin typeface="Arial"/>
                <a:cs typeface="Arial"/>
              </a:rPr>
              <a:t> </a:t>
            </a:r>
            <a:r>
              <a:rPr lang="en-US" sz="1800" b="0" dirty="0">
                <a:latin typeface="Arial"/>
                <a:cs typeface="Arial"/>
              </a:rPr>
              <a:t>and create at least two deal registrations within the program timeframe using the campaign code provided upon registration. </a:t>
            </a:r>
            <a:endParaRPr lang="en-US" dirty="0">
              <a:latin typeface="Arial"/>
              <a:cs typeface="Arial"/>
            </a:endParaRPr>
          </a:p>
          <a:p>
            <a:pPr marL="179070" indent="-179070" fontAlgn="base">
              <a:lnSpc>
                <a:spcPct val="120000"/>
              </a:lnSpc>
              <a:spcBef>
                <a:spcPts val="0"/>
              </a:spcBef>
              <a:spcAft>
                <a:spcPts val="1200"/>
              </a:spcAft>
            </a:pPr>
            <a:r>
              <a:rPr lang="en-US" sz="1800" b="0" dirty="0">
                <a:latin typeface="Arial"/>
                <a:cs typeface="Arial"/>
              </a:rPr>
              <a:t>When registered for Q4 25 Prospecting, you’ll also be automatically registered for Q1 prospecting.</a:t>
            </a:r>
          </a:p>
          <a:p>
            <a:pPr marL="179388" indent="-179388" fontAlgn="base">
              <a:lnSpc>
                <a:spcPct val="120000"/>
              </a:lnSpc>
              <a:spcBef>
                <a:spcPts val="0"/>
              </a:spcBef>
              <a:spcAft>
                <a:spcPts val="1200"/>
              </a:spcAft>
            </a:pPr>
            <a:endParaRPr lang="en-US" sz="1800" b="0" dirty="0"/>
          </a:p>
          <a:p>
            <a:pPr marL="179070" indent="-179070" fontAlgn="base">
              <a:lnSpc>
                <a:spcPct val="120000"/>
              </a:lnSpc>
              <a:spcBef>
                <a:spcPts val="0"/>
              </a:spcBef>
              <a:spcAft>
                <a:spcPts val="1200"/>
              </a:spcAft>
            </a:pPr>
            <a:endParaRPr lang="en-US" sz="1800" dirty="0"/>
          </a:p>
          <a:p>
            <a:pPr marL="179388" indent="-179388" fontAlgn="base">
              <a:lnSpc>
                <a:spcPct val="120000"/>
              </a:lnSpc>
              <a:spcBef>
                <a:spcPts val="0"/>
              </a:spcBef>
              <a:spcAft>
                <a:spcPts val="1200"/>
              </a:spcAft>
            </a:pPr>
            <a:r>
              <a:rPr lang="en-US" sz="1800" b="0" dirty="0"/>
              <a:t>Each participating partner’s sales representative needs to register.</a:t>
            </a:r>
          </a:p>
          <a:p>
            <a:pPr marL="179070" indent="-179070" fontAlgn="base">
              <a:lnSpc>
                <a:spcPct val="120000"/>
              </a:lnSpc>
              <a:spcBef>
                <a:spcPts val="0"/>
              </a:spcBef>
              <a:spcAft>
                <a:spcPts val="1200"/>
              </a:spcAft>
            </a:pPr>
            <a:r>
              <a:rPr lang="en-US" sz="1800" b="0" dirty="0">
                <a:latin typeface="Arial"/>
                <a:cs typeface="Arial"/>
              </a:rPr>
              <a:t>The results are counted one participant per country.</a:t>
            </a:r>
          </a:p>
          <a:p>
            <a:pPr marL="179070" indent="-179070" fontAlgn="base">
              <a:lnSpc>
                <a:spcPct val="120000"/>
              </a:lnSpc>
              <a:spcBef>
                <a:spcPts val="0"/>
              </a:spcBef>
              <a:spcAft>
                <a:spcPts val="1200"/>
              </a:spcAft>
            </a:pPr>
            <a:r>
              <a:rPr lang="en-US" sz="1800" b="0" dirty="0">
                <a:latin typeface="Arial"/>
                <a:cs typeface="Arial"/>
              </a:rPr>
              <a:t>Total award consists of Team incentive and Marketing investment, while team incentive is capped. If not utilized fully, the rest could be used for Marketing investment.</a:t>
            </a:r>
          </a:p>
          <a:p>
            <a:pPr marL="179388" indent="-179388" fontAlgn="base">
              <a:lnSpc>
                <a:spcPct val="120000"/>
              </a:lnSpc>
              <a:spcBef>
                <a:spcPts val="0"/>
              </a:spcBef>
              <a:spcAft>
                <a:spcPts val="1200"/>
              </a:spcAft>
            </a:pPr>
            <a:endParaRPr lang="en-US" sz="1800" dirty="0"/>
          </a:p>
          <a:p>
            <a:pPr fontAlgn="base">
              <a:lnSpc>
                <a:spcPct val="120000"/>
              </a:lnSpc>
              <a:spcBef>
                <a:spcPts val="0"/>
              </a:spcBef>
              <a:spcAft>
                <a:spcPts val="1200"/>
              </a:spcAft>
            </a:pPr>
            <a:endParaRPr lang="en-US" sz="1800" b="0" dirty="0"/>
          </a:p>
          <a:p>
            <a:pPr marL="179070" indent="-179070" fontAlgn="base">
              <a:lnSpc>
                <a:spcPct val="120000"/>
              </a:lnSpc>
              <a:spcBef>
                <a:spcPts val="0"/>
              </a:spcBef>
              <a:spcAft>
                <a:spcPts val="1200"/>
              </a:spcAft>
            </a:pPr>
            <a:r>
              <a:rPr lang="en-US" sz="1800" b="0" dirty="0">
                <a:latin typeface="Arial"/>
                <a:cs typeface="Arial"/>
              </a:rPr>
              <a:t>Marketing investment: marketing funds provided towards ServiceNow themed marketing activities, no matching required. Corresponding activity plan needs to be submitted for approval to ServiceNow within 30 calendar days from the winner announcement date and corresponding activity fully executed before the end of June 2026.</a:t>
            </a:r>
          </a:p>
          <a:p>
            <a:pPr marL="179388" indent="-179388" fontAlgn="base">
              <a:lnSpc>
                <a:spcPct val="120000"/>
              </a:lnSpc>
              <a:spcBef>
                <a:spcPts val="0"/>
              </a:spcBef>
              <a:spcAft>
                <a:spcPts val="1200"/>
              </a:spcAft>
            </a:pPr>
            <a:r>
              <a:rPr lang="en-US" sz="1800" b="0" dirty="0"/>
              <a:t>If the winners are equal, then highest deals value wins</a:t>
            </a:r>
          </a:p>
        </p:txBody>
      </p:sp>
      <p:sp>
        <p:nvSpPr>
          <p:cNvPr id="9" name="Title 8">
            <a:extLst>
              <a:ext uri="{FF2B5EF4-FFF2-40B4-BE49-F238E27FC236}">
                <a16:creationId xmlns:a16="http://schemas.microsoft.com/office/drawing/2014/main" id="{BDBC929B-9958-216E-F8E8-52BD0C987B9E}"/>
              </a:ext>
            </a:extLst>
          </p:cNvPr>
          <p:cNvSpPr>
            <a:spLocks noGrp="1"/>
          </p:cNvSpPr>
          <p:nvPr>
            <p:ph type="ctrTitle"/>
          </p:nvPr>
        </p:nvSpPr>
        <p:spPr>
          <a:xfrm>
            <a:off x="1806021" y="3073596"/>
            <a:ext cx="9153332" cy="1205715"/>
          </a:xfrm>
        </p:spPr>
        <p:txBody>
          <a:bodyPr anchor="t"/>
          <a:lstStyle/>
          <a:p>
            <a:pPr>
              <a:lnSpc>
                <a:spcPct val="90000"/>
              </a:lnSpc>
            </a:pPr>
            <a:r>
              <a:rPr lang="en-US" sz="4800" spc="-100">
                <a:solidFill>
                  <a:schemeClr val="tx2"/>
                </a:solidFill>
              </a:rPr>
              <a:t>PRIZES QUALIFICATION </a:t>
            </a:r>
            <a:r>
              <a:rPr lang="en-US" sz="4800" spc="-100"/>
              <a:t>AND GUIDELINES </a:t>
            </a:r>
            <a:endParaRPr lang="en-US" sz="4800"/>
          </a:p>
        </p:txBody>
      </p:sp>
      <p:sp>
        <p:nvSpPr>
          <p:cNvPr id="10" name="TextBox 9">
            <a:extLst>
              <a:ext uri="{FF2B5EF4-FFF2-40B4-BE49-F238E27FC236}">
                <a16:creationId xmlns:a16="http://schemas.microsoft.com/office/drawing/2014/main" id="{8A4E2BE5-228A-681A-4AD5-548B430C223E}"/>
              </a:ext>
            </a:extLst>
          </p:cNvPr>
          <p:cNvSpPr txBox="1"/>
          <p:nvPr/>
        </p:nvSpPr>
        <p:spPr>
          <a:xfrm>
            <a:off x="2796988" y="4128247"/>
            <a:ext cx="184731" cy="369332"/>
          </a:xfrm>
          <a:prstGeom prst="rect">
            <a:avLst/>
          </a:prstGeom>
          <a:noFill/>
        </p:spPr>
        <p:txBody>
          <a:bodyPr wrap="none" rtlCol="0">
            <a:spAutoFit/>
          </a:bodyPr>
          <a:lstStyle/>
          <a:p>
            <a:endParaRPr lang="en-US"/>
          </a:p>
        </p:txBody>
      </p:sp>
      <p:pic>
        <p:nvPicPr>
          <p:cNvPr id="2" name="Picture 1">
            <a:extLst>
              <a:ext uri="{FF2B5EF4-FFF2-40B4-BE49-F238E27FC236}">
                <a16:creationId xmlns:a16="http://schemas.microsoft.com/office/drawing/2014/main" id="{B2B0BCA7-B898-97D7-D12F-FCEE1A223F4C}"/>
              </a:ext>
            </a:extLst>
          </p:cNvPr>
          <p:cNvPicPr>
            <a:picLocks noChangeAspect="1"/>
          </p:cNvPicPr>
          <p:nvPr/>
        </p:nvPicPr>
        <p:blipFill>
          <a:blip r:embed="rId5"/>
          <a:stretch>
            <a:fillRect/>
          </a:stretch>
        </p:blipFill>
        <p:spPr>
          <a:xfrm>
            <a:off x="1047088" y="10581315"/>
            <a:ext cx="4098610" cy="439573"/>
          </a:xfrm>
          <a:prstGeom prst="rect">
            <a:avLst/>
          </a:prstGeom>
        </p:spPr>
      </p:pic>
    </p:spTree>
    <p:extLst>
      <p:ext uri="{BB962C8B-B14F-4D97-AF65-F5344CB8AC3E}">
        <p14:creationId xmlns:p14="http://schemas.microsoft.com/office/powerpoint/2010/main" val="241325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EFC71-9825-7BC2-A738-5DFD30B6CA3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652594-E439-1C48-654E-BFB8DC2129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594"/>
            <a:ext cx="20105688" cy="11292344"/>
          </a:xfrm>
          <a:prstGeom prst="rect">
            <a:avLst/>
          </a:prstGeom>
        </p:spPr>
      </p:pic>
      <p:sp>
        <p:nvSpPr>
          <p:cNvPr id="12" name="Rounded Rectangle 11">
            <a:extLst>
              <a:ext uri="{FF2B5EF4-FFF2-40B4-BE49-F238E27FC236}">
                <a16:creationId xmlns:a16="http://schemas.microsoft.com/office/drawing/2014/main" id="{7199FC80-D58F-AE82-1406-28EB6418E57B}"/>
              </a:ext>
            </a:extLst>
          </p:cNvPr>
          <p:cNvSpPr/>
          <p:nvPr/>
        </p:nvSpPr>
        <p:spPr>
          <a:xfrm>
            <a:off x="1047088" y="2311113"/>
            <a:ext cx="18010505" cy="7074936"/>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1">
            <a:extLst>
              <a:ext uri="{FF2B5EF4-FFF2-40B4-BE49-F238E27FC236}">
                <a16:creationId xmlns:a16="http://schemas.microsoft.com/office/drawing/2014/main" id="{D111D56B-6F01-2EFD-776F-C9EF56E77392}"/>
              </a:ext>
            </a:extLst>
          </p:cNvPr>
          <p:cNvSpPr txBox="1">
            <a:spLocks/>
          </p:cNvSpPr>
          <p:nvPr/>
        </p:nvSpPr>
        <p:spPr>
          <a:xfrm>
            <a:off x="1806021" y="3852119"/>
            <a:ext cx="16011332" cy="5291881"/>
          </a:xfrm>
          <a:prstGeom prst="rect">
            <a:avLst/>
          </a:prstGeom>
        </p:spPr>
        <p:txBody>
          <a:bodyPr wrap="square" lIns="91440" tIns="45720" rIns="91440" bIns="45720" numCol="3" spcCol="43200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r>
              <a:rPr lang="en-US" sz="1800" b="0" dirty="0">
                <a:solidFill>
                  <a:schemeClr val="bg1"/>
                </a:solidFill>
                <a:latin typeface="Arial"/>
                <a:cs typeface="Arial"/>
              </a:rPr>
              <a:t>Check goals, objectives and expectations for the campaign ​</a:t>
            </a:r>
            <a:endParaRPr lang="en-US" dirty="0">
              <a:solidFill>
                <a:schemeClr val="bg1"/>
              </a:solidFill>
              <a:latin typeface="Arial"/>
              <a:cs typeface="Arial"/>
            </a:endParaRPr>
          </a:p>
          <a:p>
            <a:pPr marL="179070" indent="-179070" fontAlgn="base">
              <a:lnSpc>
                <a:spcPct val="120000"/>
              </a:lnSpc>
              <a:spcBef>
                <a:spcPts val="0"/>
              </a:spcBef>
              <a:spcAft>
                <a:spcPts val="1200"/>
              </a:spcAft>
            </a:pPr>
            <a:r>
              <a:rPr lang="en-US" sz="1800" b="0" dirty="0">
                <a:solidFill>
                  <a:schemeClr val="bg1"/>
                </a:solidFill>
                <a:latin typeface="Arial"/>
                <a:cs typeface="Arial"/>
              </a:rPr>
              <a:t>Review your current prospect and customer database to identify potential target lists. You may like to collaborate with the marketing team for additional insights and support.</a:t>
            </a:r>
          </a:p>
          <a:p>
            <a:pPr marL="179070" indent="-179070" fontAlgn="base">
              <a:lnSpc>
                <a:spcPct val="120000"/>
              </a:lnSpc>
              <a:spcBef>
                <a:spcPts val="0"/>
              </a:spcBef>
              <a:spcAft>
                <a:spcPts val="1200"/>
              </a:spcAft>
            </a:pPr>
            <a:r>
              <a:rPr lang="en-US" sz="1800" b="0" dirty="0">
                <a:solidFill>
                  <a:schemeClr val="bg1"/>
                </a:solidFill>
                <a:latin typeface="Arial"/>
                <a:cs typeface="Arial"/>
              </a:rPr>
              <a:t>For Net New Logo, you may exclude from this list all customers and prospects </a:t>
            </a:r>
            <a:br>
              <a:rPr lang="en-US" sz="1800" b="0" dirty="0"/>
            </a:br>
            <a:r>
              <a:rPr lang="en-US" sz="1800" b="0" dirty="0">
                <a:solidFill>
                  <a:schemeClr val="bg1"/>
                </a:solidFill>
                <a:latin typeface="Arial"/>
                <a:cs typeface="Arial"/>
              </a:rPr>
              <a:t>who are currently your ServiceNow customers.​</a:t>
            </a: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0" indent="0" fontAlgn="base">
              <a:lnSpc>
                <a:spcPct val="120000"/>
              </a:lnSpc>
              <a:spcBef>
                <a:spcPts val="0"/>
              </a:spcBef>
              <a:spcAft>
                <a:spcPts val="1200"/>
              </a:spcAft>
              <a:buNone/>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r>
              <a:rPr lang="en-US" sz="1800" b="0" dirty="0">
                <a:solidFill>
                  <a:schemeClr val="bg1"/>
                </a:solidFill>
                <a:latin typeface="Arial"/>
                <a:cs typeface="Arial"/>
              </a:rPr>
              <a:t> We have also provided you with a list of net new logo accounts which you can access through the </a:t>
            </a:r>
            <a:r>
              <a:rPr lang="en-US" sz="1800" b="0" dirty="0">
                <a:solidFill>
                  <a:schemeClr val="bg1"/>
                </a:solidFill>
                <a:latin typeface="Arial"/>
                <a:cs typeface="Arial"/>
                <a:hlinkClick r:id="rId3"/>
              </a:rPr>
              <a:t>Prospecting Partner Days Hub</a:t>
            </a:r>
            <a:endParaRPr lang="en-US" sz="1800" b="0" dirty="0">
              <a:solidFill>
                <a:schemeClr val="bg1"/>
              </a:solidFill>
            </a:endParaRP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r>
              <a:rPr lang="en-US" sz="1800" b="0" dirty="0">
                <a:solidFill>
                  <a:schemeClr val="bg1"/>
                </a:solidFill>
                <a:latin typeface="Arial"/>
                <a:cs typeface="Arial"/>
              </a:rPr>
              <a:t>Review resources available </a:t>
            </a:r>
            <a:br>
              <a:rPr lang="en-US" sz="1800" b="0" dirty="0"/>
            </a:br>
            <a:r>
              <a:rPr lang="en-US" sz="1800" b="0" dirty="0">
                <a:solidFill>
                  <a:schemeClr val="bg1"/>
                </a:solidFill>
                <a:latin typeface="Arial"/>
                <a:cs typeface="Arial"/>
              </a:rPr>
              <a:t>on the Prospecting Partner Days Hub​</a:t>
            </a:r>
            <a:endParaRPr lang="en-US" sz="1800" b="0" dirty="0">
              <a:solidFill>
                <a:schemeClr val="bg1"/>
              </a:solidFill>
            </a:endParaRPr>
          </a:p>
          <a:p>
            <a:pPr marL="179070" indent="-179070" fontAlgn="base">
              <a:lnSpc>
                <a:spcPct val="120000"/>
              </a:lnSpc>
              <a:spcBef>
                <a:spcPts val="0"/>
              </a:spcBef>
              <a:spcAft>
                <a:spcPts val="1200"/>
              </a:spcAft>
            </a:pPr>
            <a:endParaRPr lang="en-US" sz="1800" b="0" dirty="0">
              <a:solidFill>
                <a:schemeClr val="bg1"/>
              </a:solidFill>
            </a:endParaRPr>
          </a:p>
          <a:p>
            <a:pPr marL="0" indent="0" fontAlgn="base">
              <a:lnSpc>
                <a:spcPct val="120000"/>
              </a:lnSpc>
              <a:spcBef>
                <a:spcPts val="0"/>
              </a:spcBef>
              <a:spcAft>
                <a:spcPts val="1200"/>
              </a:spcAft>
              <a:buNone/>
            </a:pPr>
            <a:endParaRPr lang="en-US" sz="1800" b="0" dirty="0">
              <a:solidFill>
                <a:schemeClr val="bg1"/>
              </a:solidFill>
            </a:endParaRPr>
          </a:p>
          <a:p>
            <a:pPr marL="0" indent="0" fontAlgn="base">
              <a:lnSpc>
                <a:spcPct val="120000"/>
              </a:lnSpc>
              <a:spcBef>
                <a:spcPts val="0"/>
              </a:spcBef>
              <a:spcAft>
                <a:spcPts val="1200"/>
              </a:spcAft>
              <a:buNone/>
            </a:pPr>
            <a:endParaRPr lang="en-US" sz="1800" b="0" dirty="0">
              <a:solidFill>
                <a:schemeClr val="bg1"/>
              </a:solidFill>
            </a:endParaRPr>
          </a:p>
          <a:p>
            <a:pPr marL="0" indent="0" fontAlgn="base">
              <a:lnSpc>
                <a:spcPct val="120000"/>
              </a:lnSpc>
              <a:spcBef>
                <a:spcPts val="0"/>
              </a:spcBef>
              <a:spcAft>
                <a:spcPts val="1200"/>
              </a:spcAft>
              <a:buNone/>
            </a:pPr>
            <a:endParaRPr lang="en-US" sz="1800" b="0" dirty="0">
              <a:solidFill>
                <a:schemeClr val="bg1"/>
              </a:solidFill>
            </a:endParaRPr>
          </a:p>
          <a:p>
            <a:pPr marL="0" indent="0" fontAlgn="base">
              <a:lnSpc>
                <a:spcPct val="120000"/>
              </a:lnSpc>
              <a:spcBef>
                <a:spcPts val="0"/>
              </a:spcBef>
              <a:spcAft>
                <a:spcPts val="1200"/>
              </a:spcAft>
              <a:buNone/>
            </a:pPr>
            <a:endParaRPr lang="en-US" sz="1800" b="0" dirty="0">
              <a:solidFill>
                <a:schemeClr val="bg1"/>
              </a:solidFill>
            </a:endParaRPr>
          </a:p>
          <a:p>
            <a:pPr marL="179070" indent="-179070" fontAlgn="base">
              <a:lnSpc>
                <a:spcPct val="120000"/>
              </a:lnSpc>
              <a:spcBef>
                <a:spcPts val="0"/>
              </a:spcBef>
              <a:spcAft>
                <a:spcPts val="1200"/>
              </a:spcAft>
            </a:pPr>
            <a:endParaRPr lang="en-US" sz="1800" b="0" dirty="0">
              <a:solidFill>
                <a:schemeClr val="bg1"/>
              </a:solidFill>
              <a:latin typeface="Arial"/>
              <a:cs typeface="Arial"/>
            </a:endParaRPr>
          </a:p>
          <a:p>
            <a:pPr marL="179070" indent="-179070" fontAlgn="base">
              <a:lnSpc>
                <a:spcPct val="120000"/>
              </a:lnSpc>
              <a:spcBef>
                <a:spcPts val="0"/>
              </a:spcBef>
              <a:spcAft>
                <a:spcPts val="1200"/>
              </a:spcAft>
            </a:pPr>
            <a:r>
              <a:rPr lang="en-US" sz="1800" b="0" dirty="0">
                <a:solidFill>
                  <a:schemeClr val="bg1"/>
                </a:solidFill>
                <a:latin typeface="Arial"/>
                <a:cs typeface="Arial"/>
              </a:rPr>
              <a:t>Collaborate with your ServiceNow Partner Account Manager to consult on the </a:t>
            </a:r>
            <a:br>
              <a:rPr lang="en-US" sz="1800" b="0" dirty="0"/>
            </a:br>
            <a:r>
              <a:rPr lang="en-US" sz="1800" b="0" dirty="0">
                <a:solidFill>
                  <a:schemeClr val="bg1"/>
                </a:solidFill>
                <a:latin typeface="Arial"/>
                <a:cs typeface="Arial"/>
              </a:rPr>
              <a:t>best way to reach out to potential customers.​</a:t>
            </a:r>
          </a:p>
          <a:p>
            <a:pPr marL="179070" indent="-179070" fontAlgn="base">
              <a:lnSpc>
                <a:spcPct val="120000"/>
              </a:lnSpc>
              <a:spcBef>
                <a:spcPts val="0"/>
              </a:spcBef>
              <a:spcAft>
                <a:spcPts val="1200"/>
              </a:spcAft>
            </a:pPr>
            <a:r>
              <a:rPr lang="en-US" sz="1800" b="0" dirty="0">
                <a:solidFill>
                  <a:schemeClr val="bg1"/>
                </a:solidFill>
                <a:latin typeface="Arial"/>
                <a:cs typeface="Arial"/>
              </a:rPr>
              <a:t>Contact the potential customers throughout the campaign and develop New Logo or Upsell opportunities.</a:t>
            </a:r>
          </a:p>
          <a:p>
            <a:pPr marL="179070" indent="-179070" fontAlgn="base">
              <a:lnSpc>
                <a:spcPct val="120000"/>
              </a:lnSpc>
              <a:spcBef>
                <a:spcPts val="0"/>
              </a:spcBef>
              <a:spcAft>
                <a:spcPts val="1200"/>
              </a:spcAft>
            </a:pPr>
            <a:r>
              <a:rPr lang="en-US" sz="1800" b="0" dirty="0">
                <a:solidFill>
                  <a:schemeClr val="bg1"/>
                </a:solidFill>
                <a:latin typeface="Arial"/>
                <a:cs typeface="Arial"/>
              </a:rPr>
              <a:t>Submit corresponding ServiceNow deal registrations by </a:t>
            </a:r>
            <a:r>
              <a:rPr lang="en-US" sz="1800" dirty="0">
                <a:solidFill>
                  <a:schemeClr val="bg1"/>
                </a:solidFill>
                <a:latin typeface="Arial"/>
                <a:cs typeface="Arial"/>
              </a:rPr>
              <a:t>31st March 2026 at </a:t>
            </a:r>
            <a:br>
              <a:rPr lang="en-US" sz="1800" dirty="0"/>
            </a:br>
            <a:r>
              <a:rPr lang="en-US" sz="1800" dirty="0">
                <a:solidFill>
                  <a:schemeClr val="bg1"/>
                </a:solidFill>
                <a:latin typeface="Arial"/>
                <a:cs typeface="Arial"/>
              </a:rPr>
              <a:t>11.59pm GMT.​</a:t>
            </a:r>
          </a:p>
          <a:p>
            <a:pPr marL="179070" indent="-179070" fontAlgn="base">
              <a:lnSpc>
                <a:spcPct val="120000"/>
              </a:lnSpc>
              <a:spcBef>
                <a:spcPts val="0"/>
              </a:spcBef>
              <a:spcAft>
                <a:spcPts val="1200"/>
              </a:spcAft>
            </a:pPr>
            <a:endParaRPr lang="en-US" sz="1800" b="0" dirty="0">
              <a:solidFill>
                <a:schemeClr val="bg1"/>
              </a:solidFill>
            </a:endParaRPr>
          </a:p>
        </p:txBody>
      </p:sp>
      <p:sp>
        <p:nvSpPr>
          <p:cNvPr id="9" name="Title 8">
            <a:extLst>
              <a:ext uri="{FF2B5EF4-FFF2-40B4-BE49-F238E27FC236}">
                <a16:creationId xmlns:a16="http://schemas.microsoft.com/office/drawing/2014/main" id="{A3B655B0-7407-6F4E-6DD3-8085C34E4F7C}"/>
              </a:ext>
            </a:extLst>
          </p:cNvPr>
          <p:cNvSpPr>
            <a:spLocks noGrp="1"/>
          </p:cNvSpPr>
          <p:nvPr>
            <p:ph type="ctrTitle"/>
          </p:nvPr>
        </p:nvSpPr>
        <p:spPr>
          <a:xfrm>
            <a:off x="1806021" y="3073596"/>
            <a:ext cx="8041364" cy="778523"/>
          </a:xfrm>
        </p:spPr>
        <p:txBody>
          <a:bodyPr anchor="t"/>
          <a:lstStyle/>
          <a:p>
            <a:pPr>
              <a:lnSpc>
                <a:spcPct val="90000"/>
              </a:lnSpc>
            </a:pPr>
            <a:r>
              <a:rPr lang="en-US" sz="4800" spc="-100" dirty="0">
                <a:solidFill>
                  <a:schemeClr val="tx2"/>
                </a:solidFill>
              </a:rPr>
              <a:t>CAMPAIGN</a:t>
            </a:r>
            <a:br>
              <a:rPr lang="en-US" sz="4800" spc="-100" dirty="0">
                <a:solidFill>
                  <a:schemeClr val="bg1"/>
                </a:solidFill>
              </a:rPr>
            </a:br>
            <a:r>
              <a:rPr lang="en-US" sz="4800" spc="-100" dirty="0">
                <a:solidFill>
                  <a:schemeClr val="bg1"/>
                </a:solidFill>
              </a:rPr>
              <a:t>PROCESS</a:t>
            </a:r>
            <a:endParaRPr lang="en-US" sz="4800" dirty="0">
              <a:solidFill>
                <a:schemeClr val="bg1"/>
              </a:solidFill>
            </a:endParaRPr>
          </a:p>
        </p:txBody>
      </p:sp>
      <p:sp>
        <p:nvSpPr>
          <p:cNvPr id="10" name="TextBox 9">
            <a:extLst>
              <a:ext uri="{FF2B5EF4-FFF2-40B4-BE49-F238E27FC236}">
                <a16:creationId xmlns:a16="http://schemas.microsoft.com/office/drawing/2014/main" id="{558D3549-74E5-C8F8-FB93-3B9B2D6D314F}"/>
              </a:ext>
            </a:extLst>
          </p:cNvPr>
          <p:cNvSpPr txBox="1"/>
          <p:nvPr/>
        </p:nvSpPr>
        <p:spPr>
          <a:xfrm>
            <a:off x="2796988" y="4128247"/>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AAE932BA-41CF-0150-9B98-0B88775495AC}"/>
              </a:ext>
            </a:extLst>
          </p:cNvPr>
          <p:cNvPicPr>
            <a:picLocks noChangeAspect="1"/>
          </p:cNvPicPr>
          <p:nvPr/>
        </p:nvPicPr>
        <p:blipFill>
          <a:blip r:embed="rId4"/>
          <a:stretch>
            <a:fillRect/>
          </a:stretch>
        </p:blipFill>
        <p:spPr>
          <a:xfrm>
            <a:off x="1047088" y="10581315"/>
            <a:ext cx="4098610" cy="439573"/>
          </a:xfrm>
          <a:prstGeom prst="rect">
            <a:avLst/>
          </a:prstGeom>
        </p:spPr>
      </p:pic>
    </p:spTree>
    <p:extLst>
      <p:ext uri="{BB962C8B-B14F-4D97-AF65-F5344CB8AC3E}">
        <p14:creationId xmlns:p14="http://schemas.microsoft.com/office/powerpoint/2010/main" val="99449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6EA91-C5FB-EA5D-DF28-5B2179B9F7EC}"/>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9EEE566-9E28-FF14-9527-51DEA4BDAE0C}"/>
              </a:ext>
            </a:extLst>
          </p:cNvPr>
          <p:cNvSpPr/>
          <p:nvPr/>
        </p:nvSpPr>
        <p:spPr>
          <a:xfrm>
            <a:off x="8559611" y="2763836"/>
            <a:ext cx="10497600" cy="223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36938AD8-E407-3DA9-078C-60967AC39CB6}"/>
              </a:ext>
            </a:extLst>
          </p:cNvPr>
          <p:cNvSpPr>
            <a:spLocks noGrp="1"/>
          </p:cNvSpPr>
          <p:nvPr>
            <p:ph type="body" sz="quarter" idx="13"/>
          </p:nvPr>
        </p:nvSpPr>
        <p:spPr>
          <a:xfrm>
            <a:off x="10512008" y="3044103"/>
            <a:ext cx="7668415" cy="983319"/>
          </a:xfrm>
        </p:spPr>
        <p:txBody>
          <a:bodyPr wrap="square">
            <a:noAutofit/>
          </a:bodyPr>
          <a:lstStyle/>
          <a:p>
            <a:pPr marL="0" indent="0">
              <a:lnSpc>
                <a:spcPct val="120000"/>
              </a:lnSpc>
              <a:spcBef>
                <a:spcPts val="0"/>
              </a:spcBef>
              <a:spcAft>
                <a:spcPts val="600"/>
              </a:spcAft>
              <a:buNone/>
            </a:pPr>
            <a:r>
              <a:rPr lang="en-GB" sz="2200" b="1" kern="100">
                <a:solidFill>
                  <a:schemeClr val="tx1"/>
                </a:solidFill>
              </a:rPr>
              <a:t>MAKE USE OF ALL THE RESOURCES PROVIDED:</a:t>
            </a:r>
          </a:p>
          <a:p>
            <a:pPr marL="0" indent="0">
              <a:lnSpc>
                <a:spcPct val="120000"/>
              </a:lnSpc>
              <a:spcBef>
                <a:spcPts val="0"/>
              </a:spcBef>
              <a:spcAft>
                <a:spcPts val="600"/>
              </a:spcAft>
              <a:buNone/>
            </a:pPr>
            <a:r>
              <a:rPr lang="en-GB" kern="100">
                <a:solidFill>
                  <a:schemeClr val="tx1"/>
                </a:solidFill>
              </a:rPr>
              <a:t>On the </a:t>
            </a:r>
            <a:r>
              <a:rPr lang="en-GB" b="1" kern="100">
                <a:solidFill>
                  <a:schemeClr val="tx1"/>
                </a:solidFill>
                <a:hlinkClick r:id="rId3">
                  <a:extLst>
                    <a:ext uri="{A12FA001-AC4F-418D-AE19-62706E023703}">
                      <ahyp:hlinkClr xmlns:ahyp="http://schemas.microsoft.com/office/drawing/2018/hyperlinkcolor" val="tx"/>
                    </a:ext>
                  </a:extLst>
                </a:hlinkClick>
              </a:rPr>
              <a:t>Prospecting Hub</a:t>
            </a:r>
            <a:r>
              <a:rPr lang="en-GB" b="1" kern="100">
                <a:solidFill>
                  <a:schemeClr val="tx1"/>
                </a:solidFill>
              </a:rPr>
              <a:t>, </a:t>
            </a:r>
            <a:r>
              <a:rPr lang="en-GB" kern="100">
                <a:solidFill>
                  <a:schemeClr val="tx1"/>
                </a:solidFill>
              </a:rPr>
              <a:t>you will find calling scripts, objection handling sheets, email templates, and call tracking sheets to help you navigate the campaign effectively. </a:t>
            </a:r>
          </a:p>
        </p:txBody>
      </p:sp>
      <p:sp>
        <p:nvSpPr>
          <p:cNvPr id="9" name="Title 8">
            <a:extLst>
              <a:ext uri="{FF2B5EF4-FFF2-40B4-BE49-F238E27FC236}">
                <a16:creationId xmlns:a16="http://schemas.microsoft.com/office/drawing/2014/main" id="{1E914ED3-83D1-307E-2A48-B79F210E3115}"/>
              </a:ext>
            </a:extLst>
          </p:cNvPr>
          <p:cNvSpPr>
            <a:spLocks noGrp="1"/>
          </p:cNvSpPr>
          <p:nvPr>
            <p:ph type="ctrTitle"/>
          </p:nvPr>
        </p:nvSpPr>
        <p:spPr>
          <a:xfrm>
            <a:off x="1093327" y="1002748"/>
            <a:ext cx="16414744" cy="1535521"/>
          </a:xfrm>
        </p:spPr>
        <p:txBody>
          <a:bodyPr anchor="t"/>
          <a:lstStyle/>
          <a:p>
            <a:pPr>
              <a:lnSpc>
                <a:spcPct val="90000"/>
              </a:lnSpc>
              <a:spcAft>
                <a:spcPts val="1200"/>
              </a:spcAft>
            </a:pPr>
            <a:r>
              <a:rPr lang="en-GB" sz="4800" dirty="0">
                <a:solidFill>
                  <a:schemeClr val="tx2"/>
                </a:solidFill>
              </a:rPr>
              <a:t>GUIDANCE</a:t>
            </a:r>
            <a:r>
              <a:rPr lang="en-GB" sz="4800" dirty="0"/>
              <a:t> FOR PARTNERS</a:t>
            </a:r>
            <a:br>
              <a:rPr lang="en-GB" sz="4800" dirty="0"/>
            </a:br>
            <a:r>
              <a:rPr lang="en-GB" sz="3200" b="0" kern="100" dirty="0">
                <a:latin typeface="Arial" panose="020B0604020202020204" pitchFamily="34" charset="0"/>
                <a:ea typeface="+mn-ea"/>
                <a:cs typeface="Arial" panose="020B0604020202020204" pitchFamily="34" charset="0"/>
              </a:rPr>
              <a:t>To ensure a successful prospecting campaign, here are some key actions you can take: </a:t>
            </a:r>
            <a:endParaRPr lang="en-US" sz="3200" b="0" kern="100" dirty="0">
              <a:latin typeface="Arial" panose="020B0604020202020204" pitchFamily="34" charset="0"/>
              <a:ea typeface="+mn-ea"/>
              <a:cs typeface="Arial" panose="020B0604020202020204" pitchFamily="34" charset="0"/>
            </a:endParaRPr>
          </a:p>
        </p:txBody>
      </p:sp>
      <p:sp>
        <p:nvSpPr>
          <p:cNvPr id="24" name="Text Placeholder 11">
            <a:extLst>
              <a:ext uri="{FF2B5EF4-FFF2-40B4-BE49-F238E27FC236}">
                <a16:creationId xmlns:a16="http://schemas.microsoft.com/office/drawing/2014/main" id="{7DF3833D-6292-0F57-BF58-81D6BF67276C}"/>
              </a:ext>
            </a:extLst>
          </p:cNvPr>
          <p:cNvSpPr txBox="1">
            <a:spLocks/>
          </p:cNvSpPr>
          <p:nvPr/>
        </p:nvSpPr>
        <p:spPr>
          <a:xfrm>
            <a:off x="10238952" y="6104388"/>
            <a:ext cx="8818698" cy="1445569"/>
          </a:xfrm>
          <a:prstGeom prst="rect">
            <a:avLst/>
          </a:prstGeom>
        </p:spPr>
        <p:txBody>
          <a:bodyPr vert="horz" wrap="square" lIns="91440" tIns="45720" rIns="91440" bIns="45720" rtlCol="0">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defTabSz="457040" fontAlgn="base">
              <a:lnSpc>
                <a:spcPct val="120000"/>
              </a:lnSpc>
              <a:spcBef>
                <a:spcPts val="0"/>
              </a:spcBef>
              <a:spcAft>
                <a:spcPts val="600"/>
              </a:spcAft>
              <a:buFontTx/>
              <a:buNone/>
              <a:defRPr/>
            </a:pPr>
            <a:r>
              <a:rPr lang="en-US" sz="2200" b="1" kern="100">
                <a:solidFill>
                  <a:schemeClr val="tx1"/>
                </a:solidFill>
              </a:rPr>
              <a:t>MEASURING SUCCESS</a:t>
            </a:r>
            <a:br>
              <a:rPr lang="en-US" sz="2200" b="1" kern="100">
                <a:solidFill>
                  <a:schemeClr val="tx1"/>
                </a:solidFill>
              </a:rPr>
            </a:br>
            <a:r>
              <a:rPr lang="en-US" kern="100">
                <a:solidFill>
                  <a:schemeClr val="tx1"/>
                </a:solidFill>
              </a:rPr>
              <a:t>Success will be measured by the highest number of approved partner-sourced deal registrations and approved Net New Logo (NNL) partner sourced deal registrations. Marketing codes will be vital for tracking deal registrations, while evaluation at both country and partner levels ensures recognition of top performers.</a:t>
            </a:r>
          </a:p>
        </p:txBody>
      </p:sp>
      <p:pic>
        <p:nvPicPr>
          <p:cNvPr id="3" name="Picture 2">
            <a:extLst>
              <a:ext uri="{FF2B5EF4-FFF2-40B4-BE49-F238E27FC236}">
                <a16:creationId xmlns:a16="http://schemas.microsoft.com/office/drawing/2014/main" id="{FB6841C5-6EBB-7336-FFD1-C05EB3925854}"/>
              </a:ext>
            </a:extLst>
          </p:cNvPr>
          <p:cNvPicPr>
            <a:picLocks/>
          </p:cNvPicPr>
          <p:nvPr/>
        </p:nvPicPr>
        <p:blipFill rotWithShape="1">
          <a:blip r:embed="rId4" cstate="screen">
            <a:extLst>
              <a:ext uri="{28A0092B-C50C-407E-A947-70E740481C1C}">
                <a14:useLocalDpi xmlns:a14="http://schemas.microsoft.com/office/drawing/2010/main"/>
              </a:ext>
            </a:extLst>
          </a:blip>
          <a:srcRect l="5543" t="26365" r="1975" b="10938"/>
          <a:stretch>
            <a:fillRect/>
          </a:stretch>
        </p:blipFill>
        <p:spPr>
          <a:xfrm>
            <a:off x="1093327" y="2749155"/>
            <a:ext cx="7274732" cy="7047281"/>
          </a:xfrm>
          <a:prstGeom prst="roundRect">
            <a:avLst>
              <a:gd name="adj" fmla="val 7149"/>
            </a:avLst>
          </a:prstGeom>
        </p:spPr>
      </p:pic>
      <p:pic>
        <p:nvPicPr>
          <p:cNvPr id="4" name="Picture 3" descr="A blue folder with a black background&#10;&#10;Description automatically generated">
            <a:extLst>
              <a:ext uri="{FF2B5EF4-FFF2-40B4-BE49-F238E27FC236}">
                <a16:creationId xmlns:a16="http://schemas.microsoft.com/office/drawing/2014/main" id="{017DACBA-78F2-31A3-B4A5-D78F2539F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7834" y="3034208"/>
            <a:ext cx="1341118" cy="1341118"/>
          </a:xfrm>
          <a:prstGeom prst="rect">
            <a:avLst/>
          </a:prstGeom>
        </p:spPr>
      </p:pic>
      <p:sp>
        <p:nvSpPr>
          <p:cNvPr id="11" name="Rounded Rectangle 10">
            <a:extLst>
              <a:ext uri="{FF2B5EF4-FFF2-40B4-BE49-F238E27FC236}">
                <a16:creationId xmlns:a16="http://schemas.microsoft.com/office/drawing/2014/main" id="{15215AE4-B20F-0B75-6181-B1ACDFD32942}"/>
              </a:ext>
            </a:extLst>
          </p:cNvPr>
          <p:cNvSpPr/>
          <p:nvPr/>
        </p:nvSpPr>
        <p:spPr>
          <a:xfrm>
            <a:off x="8559611" y="5157413"/>
            <a:ext cx="10497600" cy="223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86B0798-99E0-C1A9-221E-DCA9A807D28A}"/>
              </a:ext>
            </a:extLst>
          </p:cNvPr>
          <p:cNvSpPr/>
          <p:nvPr/>
        </p:nvSpPr>
        <p:spPr>
          <a:xfrm>
            <a:off x="8559611" y="7564436"/>
            <a:ext cx="10497600" cy="223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A7457E42-C54B-5E8F-0DD3-C0A4B1524EC3}"/>
              </a:ext>
            </a:extLst>
          </p:cNvPr>
          <p:cNvSpPr txBox="1">
            <a:spLocks/>
          </p:cNvSpPr>
          <p:nvPr/>
        </p:nvSpPr>
        <p:spPr>
          <a:xfrm>
            <a:off x="10512008" y="5480890"/>
            <a:ext cx="7910463" cy="983319"/>
          </a:xfrm>
          <a:prstGeom prst="rect">
            <a:avLst/>
          </a:prstGeom>
        </p:spPr>
        <p:txBody>
          <a:bodyPr vert="horz" wrap="square" lIns="91440" tIns="45720" rIns="91440" bIns="45720" rtlCol="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spcBef>
                <a:spcPts val="0"/>
              </a:spcBef>
              <a:spcAft>
                <a:spcPts val="600"/>
              </a:spcAft>
              <a:buNone/>
            </a:pPr>
            <a:r>
              <a:rPr lang="en-GB" sz="2200" b="1" kern="100">
                <a:solidFill>
                  <a:schemeClr val="tx1"/>
                </a:solidFill>
              </a:rPr>
              <a:t>ENSURE YOU ARE CORRECTLY REGISTERING DEALS: </a:t>
            </a:r>
          </a:p>
          <a:p>
            <a:pPr marL="0" indent="0">
              <a:lnSpc>
                <a:spcPct val="120000"/>
              </a:lnSpc>
              <a:spcBef>
                <a:spcPts val="0"/>
              </a:spcBef>
              <a:spcAft>
                <a:spcPts val="600"/>
              </a:spcAft>
              <a:buNone/>
            </a:pPr>
            <a:r>
              <a:rPr lang="en-GB" kern="100">
                <a:solidFill>
                  <a:schemeClr val="tx1"/>
                </a:solidFill>
                <a:latin typeface="Arial"/>
                <a:cs typeface="Arial"/>
              </a:rPr>
              <a:t>Your PAMs will assist you with the deal registration process and ensure you use the campaign code provided for tracking</a:t>
            </a:r>
            <a:r>
              <a:rPr lang="en-GB">
                <a:solidFill>
                  <a:schemeClr val="tx1"/>
                </a:solidFill>
                <a:latin typeface="Arial"/>
                <a:cs typeface="Arial"/>
              </a:rPr>
              <a:t> ‘OC-MA00007172_EMEA Partner Prospecting 2026_MT00001473’ </a:t>
            </a:r>
            <a:endParaRPr lang="en-GB" b="1" kern="100">
              <a:solidFill>
                <a:schemeClr val="tx1"/>
              </a:solidFill>
              <a:latin typeface="Arial"/>
              <a:cs typeface="Arial"/>
            </a:endParaRPr>
          </a:p>
        </p:txBody>
      </p:sp>
      <p:sp>
        <p:nvSpPr>
          <p:cNvPr id="18" name="Text Placeholder 11">
            <a:extLst>
              <a:ext uri="{FF2B5EF4-FFF2-40B4-BE49-F238E27FC236}">
                <a16:creationId xmlns:a16="http://schemas.microsoft.com/office/drawing/2014/main" id="{CD474E10-1C2A-A2C4-74CE-CCD4897B2B1E}"/>
              </a:ext>
            </a:extLst>
          </p:cNvPr>
          <p:cNvSpPr txBox="1">
            <a:spLocks/>
          </p:cNvSpPr>
          <p:nvPr/>
        </p:nvSpPr>
        <p:spPr>
          <a:xfrm>
            <a:off x="10512008" y="7820749"/>
            <a:ext cx="7668415" cy="983319"/>
          </a:xfrm>
          <a:prstGeom prst="rect">
            <a:avLst/>
          </a:prstGeom>
        </p:spPr>
        <p:txBody>
          <a:bodyPr vert="horz" wrap="square" lIns="91440" tIns="45720" rIns="91440" bIns="45720" rtlCol="0">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lnSpc>
                <a:spcPct val="120000"/>
              </a:lnSpc>
              <a:spcBef>
                <a:spcPts val="0"/>
              </a:spcBef>
              <a:spcAft>
                <a:spcPts val="600"/>
              </a:spcAft>
              <a:buNone/>
            </a:pPr>
            <a:r>
              <a:rPr lang="en-GB" sz="2200" b="1" kern="100">
                <a:solidFill>
                  <a:schemeClr val="tx1"/>
                </a:solidFill>
              </a:rPr>
              <a:t>ENCOURAGE YOUR TEAM TO AIM HIGH:</a:t>
            </a:r>
          </a:p>
          <a:p>
            <a:pPr marL="0" indent="0">
              <a:lnSpc>
                <a:spcPct val="120000"/>
              </a:lnSpc>
              <a:spcBef>
                <a:spcPts val="0"/>
              </a:spcBef>
              <a:spcAft>
                <a:spcPts val="600"/>
              </a:spcAft>
              <a:buNone/>
            </a:pPr>
            <a:r>
              <a:rPr lang="en-GB" kern="100">
                <a:solidFill>
                  <a:schemeClr val="tx1"/>
                </a:solidFill>
              </a:rPr>
              <a:t>We have some amazing prizes on offer for top performers within the campaign, including marketing investments and team incentives.  </a:t>
            </a:r>
          </a:p>
        </p:txBody>
      </p:sp>
      <p:pic>
        <p:nvPicPr>
          <p:cNvPr id="5" name="Picture 4" descr="A blue paper with a pencil on it&#10;&#10;Description automatically generated">
            <a:extLst>
              <a:ext uri="{FF2B5EF4-FFF2-40B4-BE49-F238E27FC236}">
                <a16:creationId xmlns:a16="http://schemas.microsoft.com/office/drawing/2014/main" id="{5709E571-1FF6-1B5B-779A-A4782CA8F7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3273" y="5290505"/>
            <a:ext cx="1646318" cy="1646318"/>
          </a:xfrm>
          <a:prstGeom prst="rect">
            <a:avLst/>
          </a:prstGeom>
        </p:spPr>
      </p:pic>
      <p:pic>
        <p:nvPicPr>
          <p:cNvPr id="7" name="Picture 6" descr="A blue rocket with pink circle and red smoke&#10;&#10;Description automatically generated">
            <a:extLst>
              <a:ext uri="{FF2B5EF4-FFF2-40B4-BE49-F238E27FC236}">
                <a16:creationId xmlns:a16="http://schemas.microsoft.com/office/drawing/2014/main" id="{FD71AA10-6475-1031-CD3A-C72663636E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12155" y="7730895"/>
            <a:ext cx="1727971" cy="1727971"/>
          </a:xfrm>
          <a:prstGeom prst="rect">
            <a:avLst/>
          </a:prstGeom>
        </p:spPr>
      </p:pic>
    </p:spTree>
    <p:extLst>
      <p:ext uri="{BB962C8B-B14F-4D97-AF65-F5344CB8AC3E}">
        <p14:creationId xmlns:p14="http://schemas.microsoft.com/office/powerpoint/2010/main" val="1799386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3F12F7-6614-F2DF-C8EB-2FBA64421ED4}"/>
              </a:ext>
            </a:extLst>
          </p:cNvPr>
          <p:cNvPicPr>
            <a:picLocks/>
          </p:cNvPicPr>
          <p:nvPr/>
        </p:nvPicPr>
        <p:blipFill>
          <a:blip r:embed="rId2"/>
          <a:srcRect l="14420" r="10839" b="4518"/>
          <a:stretch>
            <a:fillRect/>
          </a:stretch>
        </p:blipFill>
        <p:spPr>
          <a:xfrm>
            <a:off x="13601815" y="2034849"/>
            <a:ext cx="7671432" cy="7136046"/>
          </a:xfrm>
          <a:prstGeom prst="roundRect">
            <a:avLst>
              <a:gd name="adj" fmla="val 6176"/>
            </a:avLst>
          </a:prstGeom>
        </p:spPr>
      </p:pic>
      <p:sp>
        <p:nvSpPr>
          <p:cNvPr id="7" name="Title 2">
            <a:extLst>
              <a:ext uri="{FF2B5EF4-FFF2-40B4-BE49-F238E27FC236}">
                <a16:creationId xmlns:a16="http://schemas.microsoft.com/office/drawing/2014/main" id="{09C6148D-43C1-546D-341E-DE6450F8509D}"/>
              </a:ext>
            </a:extLst>
          </p:cNvPr>
          <p:cNvSpPr>
            <a:spLocks noGrp="1"/>
          </p:cNvSpPr>
          <p:nvPr>
            <p:ph type="ctrTitle"/>
          </p:nvPr>
        </p:nvSpPr>
        <p:spPr>
          <a:xfrm>
            <a:off x="1882847" y="1930454"/>
            <a:ext cx="11676554" cy="2780093"/>
          </a:xfrm>
        </p:spPr>
        <p:txBody>
          <a:bodyPr anchor="t"/>
          <a:lstStyle/>
          <a:p>
            <a:pPr>
              <a:lnSpc>
                <a:spcPct val="90000"/>
              </a:lnSpc>
            </a:pPr>
            <a:r>
              <a:rPr lang="en-US" sz="4800" dirty="0">
                <a:solidFill>
                  <a:schemeClr val="tx2"/>
                </a:solidFill>
                <a:latin typeface="Arial Black"/>
              </a:rPr>
              <a:t>SUBMITTING DEAL REGISTRATIONS</a:t>
            </a:r>
            <a:br>
              <a:rPr lang="en-US" sz="4800" dirty="0">
                <a:solidFill>
                  <a:schemeClr val="tx2"/>
                </a:solidFill>
                <a:latin typeface="Arial Black"/>
              </a:rPr>
            </a:br>
            <a:r>
              <a:rPr lang="en-US" sz="4800" dirty="0">
                <a:solidFill>
                  <a:srgbClr val="FEFFEF"/>
                </a:solidFill>
                <a:latin typeface="Arial Black"/>
              </a:rPr>
              <a:t>FOR</a:t>
            </a:r>
            <a:r>
              <a:rPr lang="en-US" sz="4800" dirty="0">
                <a:latin typeface="Arial Black"/>
              </a:rPr>
              <a:t> APPROVAL</a:t>
            </a:r>
          </a:p>
        </p:txBody>
      </p:sp>
      <p:sp>
        <p:nvSpPr>
          <p:cNvPr id="5" name="Text Placeholder 11">
            <a:extLst>
              <a:ext uri="{FF2B5EF4-FFF2-40B4-BE49-F238E27FC236}">
                <a16:creationId xmlns:a16="http://schemas.microsoft.com/office/drawing/2014/main" id="{3ABC83C7-3534-ED5A-E792-180A69DB2295}"/>
              </a:ext>
            </a:extLst>
          </p:cNvPr>
          <p:cNvSpPr txBox="1">
            <a:spLocks/>
          </p:cNvSpPr>
          <p:nvPr/>
        </p:nvSpPr>
        <p:spPr>
          <a:xfrm>
            <a:off x="1882845" y="3969215"/>
            <a:ext cx="11443189" cy="2116922"/>
          </a:xfrm>
          <a:prstGeom prst="rect">
            <a:avLst/>
          </a:prstGeom>
        </p:spPr>
        <p:txBody>
          <a:bodyPr wrap="square" lIns="91440" tIns="45720" rIns="91440" bIns="45720" anchor="t">
            <a:noAutofit/>
          </a:bodyPr>
          <a:lstStyle>
            <a:lvl1pPr marL="376984" indent="-376984" algn="l" defTabSz="1507937" rtl="0" eaLnBrk="1" latinLnBrk="0" hangingPunct="1">
              <a:lnSpc>
                <a:spcPct val="90000"/>
              </a:lnSpc>
              <a:spcBef>
                <a:spcPts val="1649"/>
              </a:spcBef>
              <a:buFont typeface="Arial" panose="020B0604020202020204" pitchFamily="34" charset="0"/>
              <a:buChar char="•"/>
              <a:defRPr sz="3000" b="1" i="0" kern="1200">
                <a:solidFill>
                  <a:schemeClr val="tx1"/>
                </a:solidFill>
                <a:latin typeface="Arial" panose="020B0604020202020204" pitchFamily="34" charset="0"/>
                <a:ea typeface="+mn-ea"/>
                <a:cs typeface="Arial" panose="020B0604020202020204" pitchFamily="34" charset="0"/>
              </a:defRPr>
            </a:lvl1pPr>
            <a:lvl2pPr marL="1130953"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884921"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3pPr>
            <a:lvl4pPr marL="2638890"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3392858" indent="-376984" algn="l" defTabSz="1507937" rtl="0" eaLnBrk="1" latinLnBrk="0" hangingPunct="1">
              <a:lnSpc>
                <a:spcPct val="90000"/>
              </a:lnSpc>
              <a:spcBef>
                <a:spcPts val="825"/>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5pPr>
            <a:lvl6pPr marL="4146827"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6pPr>
            <a:lvl7pPr marL="4900795"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7pPr>
            <a:lvl8pPr marL="5654764"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8pPr>
            <a:lvl9pPr marL="6408732" indent="-376984" algn="l" defTabSz="1507937" rtl="0" eaLnBrk="1" latinLnBrk="0" hangingPunct="1">
              <a:lnSpc>
                <a:spcPct val="90000"/>
              </a:lnSpc>
              <a:spcBef>
                <a:spcPts val="825"/>
              </a:spcBef>
              <a:buFont typeface="Arial" panose="020B0604020202020204" pitchFamily="34" charset="0"/>
              <a:buChar char="•"/>
              <a:defRPr sz="2968" kern="1200">
                <a:solidFill>
                  <a:schemeClr val="tx1"/>
                </a:solidFill>
                <a:latin typeface="+mn-lt"/>
                <a:ea typeface="+mn-ea"/>
                <a:cs typeface="+mn-cs"/>
              </a:defRPr>
            </a:lvl9pPr>
          </a:lstStyle>
          <a:p>
            <a:pPr marL="0" indent="0">
              <a:lnSpc>
                <a:spcPct val="120000"/>
              </a:lnSpc>
              <a:spcAft>
                <a:spcPts val="600"/>
              </a:spcAft>
              <a:buNone/>
            </a:pPr>
            <a:r>
              <a:rPr lang="en-US" sz="1800" b="0" dirty="0">
                <a:solidFill>
                  <a:srgbClr val="FFFFFF"/>
                </a:solidFill>
                <a:latin typeface="Arial"/>
                <a:cs typeface="Arial"/>
              </a:rPr>
              <a:t>It is vital for partners to use the marketing code</a:t>
            </a:r>
            <a:r>
              <a:rPr lang="en-US" sz="1800" dirty="0">
                <a:solidFill>
                  <a:srgbClr val="FFFFFF"/>
                </a:solidFill>
                <a:latin typeface="Arial"/>
                <a:cs typeface="Arial"/>
              </a:rPr>
              <a:t> </a:t>
            </a:r>
            <a:r>
              <a:rPr lang="en-GB" sz="1800" b="0" dirty="0">
                <a:solidFill>
                  <a:schemeClr val="bg1"/>
                </a:solidFill>
                <a:latin typeface="Arial"/>
                <a:cs typeface="Arial"/>
              </a:rPr>
              <a:t>‘OC-MA00007172_EMEAPartner Prospecting 2026_MT00001473</a:t>
            </a:r>
            <a:r>
              <a:rPr lang="en-GB" sz="1800" dirty="0">
                <a:solidFill>
                  <a:schemeClr val="bg1"/>
                </a:solidFill>
                <a:latin typeface="Arial"/>
                <a:cs typeface="Arial"/>
              </a:rPr>
              <a:t>’ </a:t>
            </a:r>
            <a:r>
              <a:rPr lang="en-US" sz="1800" dirty="0">
                <a:solidFill>
                  <a:srgbClr val="FFFFFF"/>
                </a:solidFill>
                <a:latin typeface="Arial"/>
                <a:cs typeface="Arial"/>
              </a:rPr>
              <a:t>when submitting opportunities, without this they cannot be tracked</a:t>
            </a:r>
            <a:r>
              <a:rPr lang="en-US" sz="1800" b="0" dirty="0">
                <a:solidFill>
                  <a:srgbClr val="FFFFFF"/>
                </a:solidFill>
                <a:latin typeface="Arial"/>
                <a:cs typeface="Arial"/>
              </a:rPr>
              <a:t>, and partners may </a:t>
            </a:r>
            <a:r>
              <a:rPr lang="en-US" sz="1800" dirty="0">
                <a:solidFill>
                  <a:srgbClr val="FFFFFF"/>
                </a:solidFill>
                <a:latin typeface="Arial"/>
                <a:cs typeface="Arial"/>
              </a:rPr>
              <a:t>lose</a:t>
            </a:r>
            <a:r>
              <a:rPr lang="en-US" sz="1800" b="0" dirty="0">
                <a:solidFill>
                  <a:srgbClr val="FFFFFF"/>
                </a:solidFill>
                <a:latin typeface="Arial"/>
                <a:cs typeface="Arial"/>
              </a:rPr>
              <a:t> out on one of the top prizes on offer.</a:t>
            </a:r>
            <a:endParaRPr lang="en-US" sz="2400" dirty="0">
              <a:latin typeface="Arial"/>
              <a:cs typeface="Arial"/>
            </a:endParaRPr>
          </a:p>
          <a:p>
            <a:pPr marL="0" indent="0">
              <a:lnSpc>
                <a:spcPct val="120000"/>
              </a:lnSpc>
              <a:spcAft>
                <a:spcPts val="600"/>
              </a:spcAft>
              <a:buNone/>
              <a:defRPr/>
            </a:pPr>
            <a:r>
              <a:rPr lang="en-US" sz="1800" dirty="0">
                <a:solidFill>
                  <a:srgbClr val="FFFFFF"/>
                </a:solidFill>
                <a:latin typeface="Arial"/>
                <a:cs typeface="Arial"/>
              </a:rPr>
              <a:t>31/03/2026</a:t>
            </a:r>
            <a:r>
              <a:rPr lang="en-US" sz="1800" b="0" dirty="0">
                <a:solidFill>
                  <a:srgbClr val="FFFFFF"/>
                </a:solidFill>
                <a:latin typeface="Arial"/>
                <a:cs typeface="Arial"/>
              </a:rPr>
              <a:t> is the last date to submit Q1 Prospecting deal registrations.</a:t>
            </a:r>
          </a:p>
        </p:txBody>
      </p:sp>
      <p:grpSp>
        <p:nvGrpSpPr>
          <p:cNvPr id="4" name="Group 3">
            <a:extLst>
              <a:ext uri="{FF2B5EF4-FFF2-40B4-BE49-F238E27FC236}">
                <a16:creationId xmlns:a16="http://schemas.microsoft.com/office/drawing/2014/main" id="{0F98202F-5FB9-3696-A50B-A3BCF1D86E1C}"/>
              </a:ext>
            </a:extLst>
          </p:cNvPr>
          <p:cNvGrpSpPr/>
          <p:nvPr/>
        </p:nvGrpSpPr>
        <p:grpSpPr>
          <a:xfrm>
            <a:off x="1882138" y="6145292"/>
            <a:ext cx="11431223" cy="3024149"/>
            <a:chOff x="1882138" y="6320104"/>
            <a:chExt cx="11431223" cy="3024149"/>
          </a:xfrm>
        </p:grpSpPr>
        <p:pic>
          <p:nvPicPr>
            <p:cNvPr id="6" name="Picture 5" descr="A close-up of a card&#10;&#10;AI-generated content may be incorrect.">
              <a:extLst>
                <a:ext uri="{FF2B5EF4-FFF2-40B4-BE49-F238E27FC236}">
                  <a16:creationId xmlns:a16="http://schemas.microsoft.com/office/drawing/2014/main" id="{DBB0A4EA-D3CD-66A8-4A23-F60CCE27F8E3}"/>
                </a:ext>
              </a:extLst>
            </p:cNvPr>
            <p:cNvPicPr>
              <a:picLocks noChangeAspect="1"/>
            </p:cNvPicPr>
            <p:nvPr/>
          </p:nvPicPr>
          <p:blipFill>
            <a:blip r:embed="rId3"/>
            <a:srcRect l="-2304" t="-11877" r="-1287" b="-11159"/>
            <a:stretch>
              <a:fillRect/>
            </a:stretch>
          </p:blipFill>
          <p:spPr>
            <a:xfrm>
              <a:off x="1882138" y="6320104"/>
              <a:ext cx="11431223" cy="3024149"/>
            </a:xfrm>
            <a:prstGeom prst="roundRect">
              <a:avLst>
                <a:gd name="adj" fmla="val 11903"/>
              </a:avLst>
            </a:prstGeom>
            <a:solidFill>
              <a:srgbClr val="FFFFFF"/>
            </a:solidFill>
          </p:spPr>
        </p:pic>
        <p:sp>
          <p:nvSpPr>
            <p:cNvPr id="3" name="Rectangle 2">
              <a:extLst>
                <a:ext uri="{FF2B5EF4-FFF2-40B4-BE49-F238E27FC236}">
                  <a16:creationId xmlns:a16="http://schemas.microsoft.com/office/drawing/2014/main" id="{C74E55DB-AD5D-D08F-D1A5-D4DF2EDD6A4C}"/>
                </a:ext>
              </a:extLst>
            </p:cNvPr>
            <p:cNvSpPr/>
            <p:nvPr/>
          </p:nvSpPr>
          <p:spPr>
            <a:xfrm>
              <a:off x="2416789" y="8685978"/>
              <a:ext cx="10208481" cy="38487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600" dirty="0">
                  <a:solidFill>
                    <a:schemeClr val="tx1"/>
                  </a:solidFill>
                  <a:cs typeface="Arial" panose="020B0604020202020204"/>
                </a:rPr>
                <a:t>‘OC-MA00007172_EMEAPartner Prospecting 2026_MT00001473'</a:t>
              </a:r>
              <a:endParaRPr lang="en-US" sz="1600" dirty="0"/>
            </a:p>
          </p:txBody>
        </p:sp>
      </p:grpSp>
    </p:spTree>
    <p:extLst>
      <p:ext uri="{BB962C8B-B14F-4D97-AF65-F5344CB8AC3E}">
        <p14:creationId xmlns:p14="http://schemas.microsoft.com/office/powerpoint/2010/main" val="688279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F4A4-5F14-2AEB-6C05-8735137F60B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B0E0568-7B10-1C7F-A387-25E82D1B4196}"/>
              </a:ext>
            </a:extLst>
          </p:cNvPr>
          <p:cNvPicPr>
            <a:picLocks noChangeAspect="1"/>
          </p:cNvPicPr>
          <p:nvPr/>
        </p:nvPicPr>
        <p:blipFill>
          <a:blip r:embed="rId3"/>
          <a:srcRect t="32601" b="32601"/>
          <a:stretch/>
        </p:blipFill>
        <p:spPr>
          <a:xfrm>
            <a:off x="-13153800" y="572443"/>
            <a:ext cx="13810909" cy="9447083"/>
          </a:xfrm>
          <a:prstGeom prst="roundRect">
            <a:avLst>
              <a:gd name="adj" fmla="val 5049"/>
            </a:avLst>
          </a:prstGeom>
        </p:spPr>
      </p:pic>
      <p:pic>
        <p:nvPicPr>
          <p:cNvPr id="3" name="Picture 2">
            <a:extLst>
              <a:ext uri="{FF2B5EF4-FFF2-40B4-BE49-F238E27FC236}">
                <a16:creationId xmlns:a16="http://schemas.microsoft.com/office/drawing/2014/main" id="{A542CF27-F679-F099-478A-14A19DCF6A95}"/>
              </a:ext>
            </a:extLst>
          </p:cNvPr>
          <p:cNvPicPr>
            <a:picLocks noChangeAspect="1"/>
          </p:cNvPicPr>
          <p:nvPr/>
        </p:nvPicPr>
        <p:blipFill>
          <a:blip r:embed="rId4"/>
          <a:srcRect l="14352" r="14352"/>
          <a:stretch/>
        </p:blipFill>
        <p:spPr>
          <a:xfrm>
            <a:off x="19252503" y="760702"/>
            <a:ext cx="13470869" cy="9257357"/>
          </a:xfrm>
          <a:prstGeom prst="roundRect">
            <a:avLst>
              <a:gd name="adj" fmla="val 5049"/>
            </a:avLst>
          </a:prstGeom>
        </p:spPr>
      </p:pic>
      <p:sp>
        <p:nvSpPr>
          <p:cNvPr id="12" name="Rounded Rectangle 11">
            <a:extLst>
              <a:ext uri="{FF2B5EF4-FFF2-40B4-BE49-F238E27FC236}">
                <a16:creationId xmlns:a16="http://schemas.microsoft.com/office/drawing/2014/main" id="{838541B0-5D26-925A-A31F-20C2D108EE35}"/>
              </a:ext>
            </a:extLst>
          </p:cNvPr>
          <p:cNvSpPr/>
          <p:nvPr/>
        </p:nvSpPr>
        <p:spPr>
          <a:xfrm>
            <a:off x="967576" y="2358887"/>
            <a:ext cx="8892000" cy="7686066"/>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4E86C48-93F5-23CD-288C-8345DBB71FDB}"/>
              </a:ext>
            </a:extLst>
          </p:cNvPr>
          <p:cNvSpPr/>
          <p:nvPr/>
        </p:nvSpPr>
        <p:spPr>
          <a:xfrm>
            <a:off x="10151332" y="2358888"/>
            <a:ext cx="8892000" cy="7686066"/>
          </a:xfrm>
          <a:prstGeom prst="roundRect">
            <a:avLst>
              <a:gd name="adj" fmla="val 53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bject 3">
            <a:extLst>
              <a:ext uri="{FF2B5EF4-FFF2-40B4-BE49-F238E27FC236}">
                <a16:creationId xmlns:a16="http://schemas.microsoft.com/office/drawing/2014/main" id="{F3846FF1-C7E3-0A40-D7BA-CB7E3088EAD6}"/>
              </a:ext>
            </a:extLst>
          </p:cNvPr>
          <p:cNvSpPr txBox="1"/>
          <p:nvPr/>
        </p:nvSpPr>
        <p:spPr>
          <a:xfrm>
            <a:off x="1700852" y="2911808"/>
            <a:ext cx="6807046" cy="6040243"/>
          </a:xfrm>
          <a:prstGeom prst="rect">
            <a:avLst/>
          </a:prstGeom>
        </p:spPr>
        <p:txBody>
          <a:bodyPr vert="horz" wrap="square" lIns="0" tIns="121285" rIns="0" bIns="0" rtlCol="0">
            <a:noAutofit/>
          </a:bodyPr>
          <a:lstStyle/>
          <a:p>
            <a:pPr marR="5080" lvl="0" defTabSz="457040">
              <a:lnSpc>
                <a:spcPct val="120000"/>
              </a:lnSpc>
              <a:spcAft>
                <a:spcPts val="1200"/>
              </a:spcAft>
              <a:defRPr/>
            </a:pPr>
            <a:r>
              <a:rPr lang="en-GB" sz="3600" b="1" kern="100">
                <a:solidFill>
                  <a:schemeClr val="bg1"/>
                </a:solidFill>
                <a:latin typeface="Arial Black" panose="020B0604020202020204" pitchFamily="34" charset="0"/>
                <a:cs typeface="Arial Black" panose="020B0604020202020204" pitchFamily="34" charset="0"/>
              </a:rPr>
              <a:t>CALLING</a:t>
            </a:r>
            <a:r>
              <a:rPr lang="en-GB" sz="3600" b="1" kern="100">
                <a:solidFill>
                  <a:schemeClr val="tx2"/>
                </a:solidFill>
                <a:latin typeface="Arial Black" panose="020B0604020202020204" pitchFamily="34" charset="0"/>
                <a:cs typeface="Arial Black" panose="020B0604020202020204" pitchFamily="34" charset="0"/>
              </a:rPr>
              <a:t> SCRIPTS</a:t>
            </a:r>
          </a:p>
          <a:p>
            <a:pPr marL="171450" marR="5080" lvl="0" indent="-171450" defTabSz="457040">
              <a:lnSpc>
                <a:spcPct val="120000"/>
              </a:lnSpc>
              <a:spcAft>
                <a:spcPts val="1200"/>
              </a:spcAft>
              <a:buFont typeface="Arial" panose="020B0604020202020204" pitchFamily="34" charset="0"/>
              <a:buChar char="•"/>
              <a:defRPr/>
            </a:pPr>
            <a:r>
              <a:rPr lang="en-GB" kern="100">
                <a:solidFill>
                  <a:srgbClr val="FFFFFF"/>
                </a:solidFill>
                <a:cs typeface="Arial"/>
              </a:rPr>
              <a:t>Provide a reliable framework to ensure every call delivers a clear, consistent message, making it easier for your partners to understand and engage with the campaign vision.</a:t>
            </a:r>
          </a:p>
          <a:p>
            <a:pPr marL="171450" marR="5080" lvl="0" indent="-171450" defTabSz="457040">
              <a:lnSpc>
                <a:spcPct val="120000"/>
              </a:lnSpc>
              <a:spcAft>
                <a:spcPts val="1200"/>
              </a:spcAft>
              <a:buFont typeface="Arial" panose="020B0604020202020204" pitchFamily="34" charset="0"/>
              <a:buChar char="•"/>
              <a:defRPr/>
            </a:pPr>
            <a:r>
              <a:rPr lang="en-GB" kern="100">
                <a:solidFill>
                  <a:srgbClr val="FFFFFF"/>
                </a:solidFill>
                <a:cs typeface="Arial"/>
              </a:rPr>
              <a:t>These scripts empower your partners to approach each call with confidence, helping your partners feel supported and well-informed as they navigate the campaign.</a:t>
            </a:r>
          </a:p>
          <a:p>
            <a:pPr marL="171450" marR="5080" lvl="0" indent="-171450" defTabSz="457040">
              <a:lnSpc>
                <a:spcPct val="120000"/>
              </a:lnSpc>
              <a:spcAft>
                <a:spcPts val="1200"/>
              </a:spcAft>
              <a:buFont typeface="Arial" panose="020B0604020202020204" pitchFamily="34" charset="0"/>
              <a:buChar char="•"/>
              <a:defRPr/>
            </a:pPr>
            <a:r>
              <a:rPr lang="en-GB" kern="100">
                <a:solidFill>
                  <a:srgbClr val="FFFFFF"/>
                </a:solidFill>
                <a:cs typeface="Arial"/>
              </a:rPr>
              <a:t>By reducing the time spent on figuring out what to say, you can focus on building relationships and driving more productive conversations with prospects.</a:t>
            </a:r>
          </a:p>
        </p:txBody>
      </p:sp>
      <p:sp>
        <p:nvSpPr>
          <p:cNvPr id="4" name="Title 8">
            <a:extLst>
              <a:ext uri="{FF2B5EF4-FFF2-40B4-BE49-F238E27FC236}">
                <a16:creationId xmlns:a16="http://schemas.microsoft.com/office/drawing/2014/main" id="{AE390AB5-20F9-71E3-D82C-C248B058E859}"/>
              </a:ext>
            </a:extLst>
          </p:cNvPr>
          <p:cNvSpPr txBox="1">
            <a:spLocks/>
          </p:cNvSpPr>
          <p:nvPr/>
        </p:nvSpPr>
        <p:spPr>
          <a:xfrm>
            <a:off x="1013815" y="814490"/>
            <a:ext cx="17857282" cy="1535521"/>
          </a:xfrm>
          <a:prstGeom prst="rect">
            <a:avLst/>
          </a:prstGeom>
        </p:spPr>
        <p:txBody>
          <a:bodyPr vert="horz" lIns="91440" tIns="45720" rIns="91440" bIns="45720" rtlCol="0" anchor="t">
            <a:noAutofit/>
          </a:bodyPr>
          <a:lstStyle>
            <a:lvl1pPr algn="l" defTabSz="1507937" rtl="0" eaLnBrk="1" latinLnBrk="0" hangingPunct="1">
              <a:lnSpc>
                <a:spcPct val="70000"/>
              </a:lnSpc>
              <a:spcBef>
                <a:spcPct val="0"/>
              </a:spcBef>
              <a:buNone/>
              <a:defRPr sz="8200" b="1" i="0" kern="1200">
                <a:solidFill>
                  <a:schemeClr val="tx1"/>
                </a:solidFill>
                <a:latin typeface="Arial Black" panose="020B0604020202020204" pitchFamily="34" charset="0"/>
                <a:ea typeface="+mj-ea"/>
                <a:cs typeface="Arial Black" panose="020B0604020202020204" pitchFamily="34" charset="0"/>
              </a:defRPr>
            </a:lvl1pPr>
          </a:lstStyle>
          <a:p>
            <a:pPr>
              <a:lnSpc>
                <a:spcPct val="90000"/>
              </a:lnSpc>
              <a:spcAft>
                <a:spcPts val="1200"/>
              </a:spcAft>
            </a:pPr>
            <a:r>
              <a:rPr lang="en-US" sz="4800" spc="-100">
                <a:solidFill>
                  <a:schemeClr val="tx2"/>
                </a:solidFill>
              </a:rPr>
              <a:t>PARTNER</a:t>
            </a:r>
            <a:r>
              <a:rPr lang="en-US" sz="4800" spc="-100"/>
              <a:t> </a:t>
            </a:r>
            <a:r>
              <a:rPr lang="en-US" sz="4800" spc="-100">
                <a:solidFill>
                  <a:schemeClr val="accent1"/>
                </a:solidFill>
              </a:rPr>
              <a:t>RESOURCES</a:t>
            </a:r>
            <a:br>
              <a:rPr lang="en-GB" sz="4800"/>
            </a:br>
            <a:r>
              <a:rPr lang="en-US" sz="3200" b="0" kern="100">
                <a:latin typeface="Arial" panose="020B0604020202020204" pitchFamily="34" charset="0"/>
                <a:ea typeface="+mn-ea"/>
                <a:cs typeface="Arial" panose="020B0604020202020204" pitchFamily="34" charset="0"/>
              </a:rPr>
              <a:t>All resources will be available on the Prospecting Hub for partners to download after registration.</a:t>
            </a:r>
          </a:p>
          <a:p>
            <a:pPr>
              <a:lnSpc>
                <a:spcPct val="90000"/>
              </a:lnSpc>
              <a:spcAft>
                <a:spcPts val="1200"/>
              </a:spcAft>
            </a:pPr>
            <a:endParaRPr lang="en-US" sz="3200" b="0" kern="100">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BA18D27-2DB9-B85E-286F-660EC8D283E2}"/>
              </a:ext>
            </a:extLst>
          </p:cNvPr>
          <p:cNvPicPr>
            <a:picLocks noChangeAspect="1"/>
          </p:cNvPicPr>
          <p:nvPr/>
        </p:nvPicPr>
        <p:blipFill>
          <a:blip r:embed="rId5"/>
          <a:stretch>
            <a:fillRect/>
          </a:stretch>
        </p:blipFill>
        <p:spPr>
          <a:xfrm>
            <a:off x="7256952" y="7543800"/>
            <a:ext cx="2063012" cy="2063012"/>
          </a:xfrm>
          <a:prstGeom prst="rect">
            <a:avLst/>
          </a:prstGeom>
        </p:spPr>
      </p:pic>
      <p:pic>
        <p:nvPicPr>
          <p:cNvPr id="13" name="Picture 12">
            <a:extLst>
              <a:ext uri="{FF2B5EF4-FFF2-40B4-BE49-F238E27FC236}">
                <a16:creationId xmlns:a16="http://schemas.microsoft.com/office/drawing/2014/main" id="{D7F84CCE-6EE5-27C9-5993-A5A25FFD2B0D}"/>
              </a:ext>
            </a:extLst>
          </p:cNvPr>
          <p:cNvPicPr>
            <a:picLocks noChangeAspect="1"/>
          </p:cNvPicPr>
          <p:nvPr/>
        </p:nvPicPr>
        <p:blipFill>
          <a:blip r:embed="rId6"/>
          <a:stretch>
            <a:fillRect/>
          </a:stretch>
        </p:blipFill>
        <p:spPr>
          <a:xfrm>
            <a:off x="16647130" y="7674428"/>
            <a:ext cx="1908818" cy="1932383"/>
          </a:xfrm>
          <a:prstGeom prst="rect">
            <a:avLst/>
          </a:prstGeom>
        </p:spPr>
      </p:pic>
      <p:sp>
        <p:nvSpPr>
          <p:cNvPr id="14" name="object 3">
            <a:extLst>
              <a:ext uri="{FF2B5EF4-FFF2-40B4-BE49-F238E27FC236}">
                <a16:creationId xmlns:a16="http://schemas.microsoft.com/office/drawing/2014/main" id="{69660871-216C-9577-614E-E4A56BD551ED}"/>
              </a:ext>
            </a:extLst>
          </p:cNvPr>
          <p:cNvSpPr txBox="1"/>
          <p:nvPr/>
        </p:nvSpPr>
        <p:spPr>
          <a:xfrm>
            <a:off x="10794493" y="3026108"/>
            <a:ext cx="6807046" cy="6040243"/>
          </a:xfrm>
          <a:prstGeom prst="rect">
            <a:avLst/>
          </a:prstGeom>
        </p:spPr>
        <p:txBody>
          <a:bodyPr vert="horz" wrap="square" lIns="0" tIns="121285" rIns="0" bIns="0" rtlCol="0">
            <a:noAutofit/>
          </a:bodyPr>
          <a:lstStyle/>
          <a:p>
            <a:pPr marR="5080" lvl="0" defTabSz="457040">
              <a:lnSpc>
                <a:spcPct val="90000"/>
              </a:lnSpc>
              <a:spcAft>
                <a:spcPts val="1200"/>
              </a:spcAft>
              <a:defRPr/>
            </a:pPr>
            <a:r>
              <a:rPr lang="en-GB" sz="3600" b="1" kern="100">
                <a:solidFill>
                  <a:schemeClr val="bg1"/>
                </a:solidFill>
                <a:latin typeface="Arial Black" panose="020B0604020202020204" pitchFamily="34" charset="0"/>
                <a:cs typeface="Arial Black" panose="020B0604020202020204" pitchFamily="34" charset="0"/>
              </a:rPr>
              <a:t>OBJECTION</a:t>
            </a:r>
            <a:br>
              <a:rPr lang="en-GB" sz="3600" b="1" kern="100">
                <a:solidFill>
                  <a:schemeClr val="tx2"/>
                </a:solidFill>
                <a:latin typeface="Arial Black" panose="020B0604020202020204" pitchFamily="34" charset="0"/>
                <a:cs typeface="Arial Black" panose="020B0604020202020204" pitchFamily="34" charset="0"/>
              </a:rPr>
            </a:br>
            <a:r>
              <a:rPr lang="en-GB" sz="3600" b="1" kern="100">
                <a:solidFill>
                  <a:schemeClr val="tx2"/>
                </a:solidFill>
                <a:latin typeface="Arial Black" panose="020B0604020202020204" pitchFamily="34" charset="0"/>
                <a:cs typeface="Arial Black" panose="020B0604020202020204" pitchFamily="34" charset="0"/>
              </a:rPr>
              <a:t>HANDLING SHEET</a:t>
            </a:r>
          </a:p>
          <a:p>
            <a:pPr marL="285750" marR="5080" lvl="0" indent="-285750" defTabSz="457040">
              <a:lnSpc>
                <a:spcPct val="120000"/>
              </a:lnSpc>
              <a:spcAft>
                <a:spcPts val="1200"/>
              </a:spcAft>
              <a:buFont typeface="Arial" panose="020B0604020202020204" pitchFamily="34" charset="0"/>
              <a:buChar char="•"/>
              <a:defRPr/>
            </a:pPr>
            <a:r>
              <a:rPr lang="en-GB" kern="100">
                <a:solidFill>
                  <a:srgbClr val="FFFFFF"/>
                </a:solidFill>
                <a:cs typeface="Arial"/>
              </a:rPr>
              <a:t>Equip your partners to address any hesitations your prospects might have, turning potential roadblocks into opportunities for deeper collaboration and buy-in.</a:t>
            </a:r>
          </a:p>
          <a:p>
            <a:pPr marL="171450" lvl="0" indent="-171450" defTabSz="457040">
              <a:lnSpc>
                <a:spcPct val="120000"/>
              </a:lnSpc>
              <a:spcAft>
                <a:spcPts val="1200"/>
              </a:spcAft>
              <a:buFont typeface="Arial" panose="020B0604020202020204" pitchFamily="34" charset="0"/>
              <a:buChar char="•"/>
              <a:defRPr/>
            </a:pPr>
            <a:r>
              <a:rPr lang="en-GB" kern="100">
                <a:solidFill>
                  <a:srgbClr val="FFFFFF"/>
                </a:solidFill>
                <a:cs typeface="Arial"/>
              </a:rPr>
              <a:t>You can effectively guide your partners through their objections, showcasing your commitment to their success and the campaign's goals.</a:t>
            </a:r>
          </a:p>
        </p:txBody>
      </p:sp>
    </p:spTree>
    <p:extLst>
      <p:ext uri="{BB962C8B-B14F-4D97-AF65-F5344CB8AC3E}">
        <p14:creationId xmlns:p14="http://schemas.microsoft.com/office/powerpoint/2010/main" val="3956618290"/>
      </p:ext>
    </p:extLst>
  </p:cSld>
  <p:clrMapOvr>
    <a:masterClrMapping/>
  </p:clrMapOvr>
</p:sld>
</file>

<file path=ppt/theme/theme1.xml><?xml version="1.0" encoding="utf-8"?>
<a:theme xmlns:a="http://schemas.openxmlformats.org/drawingml/2006/main" name="AP&amp;C Slide Covers">
  <a:themeElements>
    <a:clrScheme name="AP&amp;C 2024">
      <a:dk1>
        <a:srgbClr val="2A303F"/>
      </a:dk1>
      <a:lt1>
        <a:srgbClr val="FEFFF0"/>
      </a:lt1>
      <a:dk2>
        <a:srgbClr val="75DDD0"/>
      </a:dk2>
      <a:lt2>
        <a:srgbClr val="FEFFF0"/>
      </a:lt2>
      <a:accent1>
        <a:srgbClr val="0D2740"/>
      </a:accent1>
      <a:accent2>
        <a:srgbClr val="75DDD0"/>
      </a:accent2>
      <a:accent3>
        <a:srgbClr val="DF7BB8"/>
      </a:accent3>
      <a:accent4>
        <a:srgbClr val="ED7C6D"/>
      </a:accent4>
      <a:accent5>
        <a:srgbClr val="3F8ABF"/>
      </a:accent5>
      <a:accent6>
        <a:srgbClr val="F7E38F"/>
      </a:accent6>
      <a:hlink>
        <a:srgbClr val="75DDD0"/>
      </a:hlink>
      <a:folHlink>
        <a:srgbClr val="4E9F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0EAA17-BD0A-C944-8F3E-35948DCC93A8}" vid="{254A4DBF-270F-9B41-AB18-2C9438551CD7}"/>
    </a:ext>
  </a:extLst>
</a:theme>
</file>

<file path=ppt/theme/theme2.xml><?xml version="1.0" encoding="utf-8"?>
<a:theme xmlns:a="http://schemas.openxmlformats.org/drawingml/2006/main" name="AP&amp;C Intro Slides">
  <a:themeElements>
    <a:clrScheme name="AP&amp;C 2024">
      <a:dk1>
        <a:srgbClr val="002842"/>
      </a:dk1>
      <a:lt1>
        <a:srgbClr val="FEFFEF"/>
      </a:lt1>
      <a:dk2>
        <a:srgbClr val="3FE0D0"/>
      </a:dk2>
      <a:lt2>
        <a:srgbClr val="FEFFEF"/>
      </a:lt2>
      <a:accent1>
        <a:srgbClr val="002842"/>
      </a:accent1>
      <a:accent2>
        <a:srgbClr val="3FE0D0"/>
      </a:accent2>
      <a:accent3>
        <a:srgbClr val="EF75BA"/>
      </a:accent3>
      <a:accent4>
        <a:srgbClr val="FF7469"/>
      </a:accent4>
      <a:accent5>
        <a:srgbClr val="008DC2"/>
      </a:accent5>
      <a:accent6>
        <a:srgbClr val="FCE186"/>
      </a:accent6>
      <a:hlink>
        <a:srgbClr val="3FE0D0"/>
      </a:hlink>
      <a:folHlink>
        <a:srgbClr val="1FA18D"/>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0EAA17-BD0A-C944-8F3E-35948DCC93A8}" vid="{5B77D524-42C8-3743-9BF1-65C18AF40446}"/>
    </a:ext>
  </a:extLst>
</a:theme>
</file>

<file path=ppt/theme/theme3.xml><?xml version="1.0" encoding="utf-8"?>
<a:theme xmlns:a="http://schemas.openxmlformats.org/drawingml/2006/main" name="3_AP&amp;C Slide Templates - Cream">
  <a:themeElements>
    <a:clrScheme name="AP&amp;C 2024">
      <a:dk1>
        <a:srgbClr val="002842"/>
      </a:dk1>
      <a:lt1>
        <a:srgbClr val="FEFFEF"/>
      </a:lt1>
      <a:dk2>
        <a:srgbClr val="3FE0D0"/>
      </a:dk2>
      <a:lt2>
        <a:srgbClr val="FEFFEF"/>
      </a:lt2>
      <a:accent1>
        <a:srgbClr val="002842"/>
      </a:accent1>
      <a:accent2>
        <a:srgbClr val="3FE0D0"/>
      </a:accent2>
      <a:accent3>
        <a:srgbClr val="EF75BA"/>
      </a:accent3>
      <a:accent4>
        <a:srgbClr val="FF7469"/>
      </a:accent4>
      <a:accent5>
        <a:srgbClr val="008DC2"/>
      </a:accent5>
      <a:accent6>
        <a:srgbClr val="FCE186"/>
      </a:accent6>
      <a:hlink>
        <a:srgbClr val="3FE0D0"/>
      </a:hlink>
      <a:folHlink>
        <a:srgbClr val="1FA18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0EAA17-BD0A-C944-8F3E-35948DCC93A8}" vid="{3EB0A8C6-B113-724E-A624-9D5BB75A56EE}"/>
    </a:ext>
  </a:extLst>
</a:theme>
</file>

<file path=ppt/theme/theme4.xml><?xml version="1.0" encoding="utf-8"?>
<a:theme xmlns:a="http://schemas.openxmlformats.org/drawingml/2006/main" name="4_AP&amp;C Slide Templates - Cream">
  <a:themeElements>
    <a:clrScheme name="AP&amp;C 2024">
      <a:dk1>
        <a:srgbClr val="002842"/>
      </a:dk1>
      <a:lt1>
        <a:srgbClr val="FEFFEF"/>
      </a:lt1>
      <a:dk2>
        <a:srgbClr val="3FE0D0"/>
      </a:dk2>
      <a:lt2>
        <a:srgbClr val="FEFFEF"/>
      </a:lt2>
      <a:accent1>
        <a:srgbClr val="002842"/>
      </a:accent1>
      <a:accent2>
        <a:srgbClr val="3FE0D0"/>
      </a:accent2>
      <a:accent3>
        <a:srgbClr val="EF75BA"/>
      </a:accent3>
      <a:accent4>
        <a:srgbClr val="FF7469"/>
      </a:accent4>
      <a:accent5>
        <a:srgbClr val="008DC2"/>
      </a:accent5>
      <a:accent6>
        <a:srgbClr val="FCE186"/>
      </a:accent6>
      <a:hlink>
        <a:srgbClr val="3FE0D0"/>
      </a:hlink>
      <a:folHlink>
        <a:srgbClr val="1FA1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0EAA17-BD0A-C944-8F3E-35948DCC93A8}" vid="{89760F00-FA52-A54F-9628-1AD0AC2C577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db7adfe-669a-44b4-b8a6-d8b6bc1e8601" xsi:nil="true"/>
    <lcf76f155ced4ddcb4097134ff3c332f xmlns="37b4bb8f-c59a-4aa6-8cb4-2d73ec42288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EB71E361099842890EE33BE5C5AE91" ma:contentTypeVersion="16" ma:contentTypeDescription="Create a new document." ma:contentTypeScope="" ma:versionID="31fc48ca1b481862a3adc721349a2818">
  <xsd:schema xmlns:xsd="http://www.w3.org/2001/XMLSchema" xmlns:xs="http://www.w3.org/2001/XMLSchema" xmlns:p="http://schemas.microsoft.com/office/2006/metadata/properties" xmlns:ns2="37b4bb8f-c59a-4aa6-8cb4-2d73ec42288b" xmlns:ns3="ddb7adfe-669a-44b4-b8a6-d8b6bc1e8601" targetNamespace="http://schemas.microsoft.com/office/2006/metadata/properties" ma:root="true" ma:fieldsID="bae1fd799e1b396e8754c247c406a718" ns2:_="" ns3:_="">
    <xsd:import namespace="37b4bb8f-c59a-4aa6-8cb4-2d73ec42288b"/>
    <xsd:import namespace="ddb7adfe-669a-44b4-b8a6-d8b6bc1e860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4bb8f-c59a-4aa6-8cb4-2d73ec42288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1233ac5-b88e-483c-b871-100dedf058e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b7adfe-669a-44b4-b8a6-d8b6bc1e860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57863d9-bfda-4b87-9801-cfd4b00127ba}" ma:internalName="TaxCatchAll" ma:showField="CatchAllData" ma:web="ddb7adfe-669a-44b4-b8a6-d8b6bc1e860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F32EBB-CE2E-4CC3-8C35-FC113AC26206}">
  <ds:schemaRefs>
    <ds:schemaRef ds:uri="649f8811-233a-4687-af0c-24286105d399"/>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c6803030-ebfc-496f-a2fc-da11dab4a1ae"/>
    <ds:schemaRef ds:uri="http://schemas.microsoft.com/office/2006/metadata/properties"/>
    <ds:schemaRef ds:uri="http://www.w3.org/XML/1998/namespace"/>
    <ds:schemaRef ds:uri="ddb7adfe-669a-44b4-b8a6-d8b6bc1e8601"/>
    <ds:schemaRef ds:uri="37b4bb8f-c59a-4aa6-8cb4-2d73ec42288b"/>
  </ds:schemaRefs>
</ds:datastoreItem>
</file>

<file path=customXml/itemProps2.xml><?xml version="1.0" encoding="utf-8"?>
<ds:datastoreItem xmlns:ds="http://schemas.openxmlformats.org/officeDocument/2006/customXml" ds:itemID="{FC7981AA-7052-42C4-91C7-3B7B6DB67711}">
  <ds:schemaRefs>
    <ds:schemaRef ds:uri="http://schemas.microsoft.com/sharepoint/v3/contenttype/forms"/>
  </ds:schemaRefs>
</ds:datastoreItem>
</file>

<file path=customXml/itemProps3.xml><?xml version="1.0" encoding="utf-8"?>
<ds:datastoreItem xmlns:ds="http://schemas.openxmlformats.org/officeDocument/2006/customXml" ds:itemID="{C184A0EC-9B42-4331-A8AF-5B6F18D893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b4bb8f-c59a-4aa6-8cb4-2d73ec42288b"/>
    <ds:schemaRef ds:uri="ddb7adfe-669a-44b4-b8a6-d8b6bc1e86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AP&amp;C Slide Covers</Template>
  <TotalTime>32</TotalTime>
  <Words>1326</Words>
  <Application>Microsoft Macintosh PowerPoint</Application>
  <PresentationFormat>Custom</PresentationFormat>
  <Paragraphs>107</Paragraphs>
  <Slides>13</Slides>
  <Notes>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13</vt:i4>
      </vt:variant>
    </vt:vector>
  </HeadingPairs>
  <TitlesOfParts>
    <vt:vector size="21" baseType="lpstr">
      <vt:lpstr>Aptos</vt:lpstr>
      <vt:lpstr>Arial</vt:lpstr>
      <vt:lpstr>Arial Black</vt:lpstr>
      <vt:lpstr>Century Gothic</vt:lpstr>
      <vt:lpstr>AP&amp;C Slide Covers</vt:lpstr>
      <vt:lpstr>AP&amp;C Intro Slides</vt:lpstr>
      <vt:lpstr>3_AP&amp;C Slide Templates - Cream</vt:lpstr>
      <vt:lpstr>4_AP&amp;C Slide Templates - Cream</vt:lpstr>
      <vt:lpstr>READY. SET. PARTNER. PROSPECTING.</vt:lpstr>
      <vt:lpstr>WELCOME TO SERVICENOW Q1 PROSPECTING PARTNER DAYS​</vt:lpstr>
      <vt:lpstr>PARTNER DAYS FOCUS &amp; OBJECTIVES​</vt:lpstr>
      <vt:lpstr>PRIZES</vt:lpstr>
      <vt:lpstr>PRIZES QUALIFICATION AND GUIDELINES </vt:lpstr>
      <vt:lpstr>CAMPAIGN PROCESS</vt:lpstr>
      <vt:lpstr>GUIDANCE FOR PARTNERS To ensure a successful prospecting campaign, here are some key actions you can take: </vt:lpstr>
      <vt:lpstr>SUBMITTING DEAL REGISTRATIONS FOR APPROVAL</vt:lpstr>
      <vt:lpstr>PowerPoint Presentation</vt:lpstr>
      <vt:lpstr>PowerPoint Presentation</vt:lpstr>
      <vt:lpstr>PowerPoint Presentation</vt:lpstr>
      <vt:lpstr>NEED ANY FURTHER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DECK</dc:title>
  <dc:creator>Chris Edwards</dc:creator>
  <cp:lastModifiedBy>Declan Waite‎</cp:lastModifiedBy>
  <cp:revision>50</cp:revision>
  <dcterms:created xsi:type="dcterms:W3CDTF">2024-10-16T10:42:30Z</dcterms:created>
  <dcterms:modified xsi:type="dcterms:W3CDTF">2026-02-26T09:21:30Z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0x01010006EB71E361099842890EE33BE5C5AE91</vt:lpwstr>
  </property>
  <property fmtid="{D5CDD505-2E9C-101B-9397-08002B2CF9AE}" pid="3" name="MediaServiceImageTags">
    <vt:lpwstr/>
  </property>
</Properties>
</file>